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8" r:id="rId3"/>
    <p:sldId id="279" r:id="rId4"/>
    <p:sldId id="280" r:id="rId5"/>
    <p:sldId id="281" r:id="rId6"/>
    <p:sldId id="282" r:id="rId7"/>
    <p:sldId id="301" r:id="rId8"/>
    <p:sldId id="302" r:id="rId9"/>
    <p:sldId id="304" r:id="rId10"/>
    <p:sldId id="303" r:id="rId11"/>
    <p:sldId id="278" r:id="rId12"/>
  </p:sldIdLst>
  <p:sldSz cx="10693400" cy="7562850"/>
  <p:notesSz cx="10693400" cy="75628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CCFD0E-6677-4A32-BA41-CDD07E0C698B}" v="2" dt="2023-03-21T09:33:31.55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73"/>
    <p:restoredTop sz="94694"/>
  </p:normalViewPr>
  <p:slideViewPr>
    <p:cSldViewPr>
      <p:cViewPr varScale="1">
        <p:scale>
          <a:sx n="101" d="100"/>
          <a:sy n="101" d="100"/>
        </p:scale>
        <p:origin x="1200" y="10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am Hughes" userId="d0294251-1976-4dd8-b688-8582253fc6e5" providerId="ADAL" clId="{A4CCFD0E-6677-4A32-BA41-CDD07E0C698B}"/>
    <pc:docChg chg="custSel modSld">
      <pc:chgData name="Adam Hughes" userId="d0294251-1976-4dd8-b688-8582253fc6e5" providerId="ADAL" clId="{A4CCFD0E-6677-4A32-BA41-CDD07E0C698B}" dt="2023-03-21T09:34:57.468" v="86" actId="27918"/>
      <pc:docMkLst>
        <pc:docMk/>
      </pc:docMkLst>
      <pc:sldChg chg="modSp mod">
        <pc:chgData name="Adam Hughes" userId="d0294251-1976-4dd8-b688-8582253fc6e5" providerId="ADAL" clId="{A4CCFD0E-6677-4A32-BA41-CDD07E0C698B}" dt="2023-03-21T09:28:01.094" v="1" actId="20577"/>
        <pc:sldMkLst>
          <pc:docMk/>
          <pc:sldMk cId="0" sldId="256"/>
        </pc:sldMkLst>
        <pc:spChg chg="mod">
          <ac:chgData name="Adam Hughes" userId="d0294251-1976-4dd8-b688-8582253fc6e5" providerId="ADAL" clId="{A4CCFD0E-6677-4A32-BA41-CDD07E0C698B}" dt="2023-03-21T09:28:01.094" v="1" actId="20577"/>
          <ac:spMkLst>
            <pc:docMk/>
            <pc:sldMk cId="0" sldId="256"/>
            <ac:spMk id="7" creationId="{00000000-0000-0000-0000-000000000000}"/>
          </ac:spMkLst>
        </pc:spChg>
      </pc:sldChg>
      <pc:sldChg chg="modSp mod">
        <pc:chgData name="Adam Hughes" userId="d0294251-1976-4dd8-b688-8582253fc6e5" providerId="ADAL" clId="{A4CCFD0E-6677-4A32-BA41-CDD07E0C698B}" dt="2023-03-21T09:34:57.468" v="86" actId="27918"/>
        <pc:sldMkLst>
          <pc:docMk/>
          <pc:sldMk cId="740951682" sldId="279"/>
        </pc:sldMkLst>
        <pc:spChg chg="mod">
          <ac:chgData name="Adam Hughes" userId="d0294251-1976-4dd8-b688-8582253fc6e5" providerId="ADAL" clId="{A4CCFD0E-6677-4A32-BA41-CDD07E0C698B}" dt="2023-03-21T09:30:39.488" v="38" actId="20577"/>
          <ac:spMkLst>
            <pc:docMk/>
            <pc:sldMk cId="740951682" sldId="279"/>
            <ac:spMk id="22" creationId="{57B89AFB-7443-5041-8DC8-00AFD5318EA6}"/>
          </ac:spMkLst>
        </pc:spChg>
        <pc:graphicFrameChg chg="modGraphic">
          <ac:chgData name="Adam Hughes" userId="d0294251-1976-4dd8-b688-8582253fc6e5" providerId="ADAL" clId="{A4CCFD0E-6677-4A32-BA41-CDD07E0C698B}" dt="2023-03-21T09:28:38.449" v="20" actId="20577"/>
          <ac:graphicFrameMkLst>
            <pc:docMk/>
            <pc:sldMk cId="740951682" sldId="279"/>
            <ac:graphicFrameMk id="15" creationId="{8C23E3ED-512C-EC42-90E6-44A33F390600}"/>
          </ac:graphicFrameMkLst>
        </pc:graphicFrameChg>
        <pc:graphicFrameChg chg="modGraphic">
          <ac:chgData name="Adam Hughes" userId="d0294251-1976-4dd8-b688-8582253fc6e5" providerId="ADAL" clId="{A4CCFD0E-6677-4A32-BA41-CDD07E0C698B}" dt="2023-03-21T09:29:25.327" v="30" actId="20577"/>
          <ac:graphicFrameMkLst>
            <pc:docMk/>
            <pc:sldMk cId="740951682" sldId="279"/>
            <ac:graphicFrameMk id="16" creationId="{2F67B588-FC93-F640-BE5D-CDC968ADD06B}"/>
          </ac:graphicFrameMkLst>
        </pc:graphicFrameChg>
        <pc:graphicFrameChg chg="modGraphic">
          <ac:chgData name="Adam Hughes" userId="d0294251-1976-4dd8-b688-8582253fc6e5" providerId="ADAL" clId="{A4CCFD0E-6677-4A32-BA41-CDD07E0C698B}" dt="2023-03-21T09:32:14.542" v="82" actId="20577"/>
          <ac:graphicFrameMkLst>
            <pc:docMk/>
            <pc:sldMk cId="740951682" sldId="279"/>
            <ac:graphicFrameMk id="19" creationId="{0114D582-E9A1-3E47-A12D-EB6CE20F11F5}"/>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0"/>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A22-8440-BBBB-4BCC6B42787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A22-8440-BBBB-4BCC6B42787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A22-8440-BBBB-4BCC6B42787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A22-8440-BBBB-4BCC6B427878}"/>
              </c:ext>
            </c:extLst>
          </c:dPt>
          <c:cat>
            <c:numRef>
              <c:f>Sheet1!$A$2:$A$5</c:f>
              <c:numCache>
                <c:formatCode>General</c:formatCode>
                <c:ptCount val="4"/>
              </c:numCache>
            </c:numRef>
          </c:cat>
          <c:val>
            <c:numRef>
              <c:f>Sheet1!$B$2:$B$5</c:f>
              <c:numCache>
                <c:formatCode>General</c:formatCode>
                <c:ptCount val="4"/>
                <c:pt idx="0">
                  <c:v>86</c:v>
                </c:pt>
                <c:pt idx="1">
                  <c:v>14</c:v>
                </c:pt>
              </c:numCache>
            </c:numRef>
          </c:val>
          <c:extLst>
            <c:ext xmlns:c16="http://schemas.microsoft.com/office/drawing/2014/chart" uri="{C3380CC4-5D6E-409C-BE32-E72D297353CC}">
              <c16:uniqueId val="{00000000-125F-BA41-AD7F-3B711F67750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vl1pPr>
          </a:lstStyle>
          <a:p>
            <a:fld id="{8E202F68-DFFF-A940-A113-537166B7173A}" type="datetimeFigureOut">
              <a:rPr lang="en-US" smtClean="0"/>
              <a:t>3/21/2023</a:t>
            </a:fld>
            <a:endParaRPr lang="en-US"/>
          </a:p>
        </p:txBody>
      </p:sp>
      <p:sp>
        <p:nvSpPr>
          <p:cNvPr id="4" name="Slide Image Placeholder 3"/>
          <p:cNvSpPr>
            <a:spLocks noGrp="1" noRot="1" noChangeAspect="1"/>
          </p:cNvSpPr>
          <p:nvPr>
            <p:ph type="sldImg" idx="2"/>
          </p:nvPr>
        </p:nvSpPr>
        <p:spPr>
          <a:xfrm>
            <a:off x="3543300" y="946150"/>
            <a:ext cx="3606800" cy="25511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069975" y="3640138"/>
            <a:ext cx="8553450" cy="29781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7183438"/>
            <a:ext cx="4633913" cy="3794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057900" y="7183438"/>
            <a:ext cx="4632325" cy="379412"/>
          </a:xfrm>
          <a:prstGeom prst="rect">
            <a:avLst/>
          </a:prstGeom>
        </p:spPr>
        <p:txBody>
          <a:bodyPr vert="horz" lIns="91440" tIns="45720" rIns="91440" bIns="45720" rtlCol="0" anchor="b"/>
          <a:lstStyle>
            <a:lvl1pPr algn="r">
              <a:defRPr sz="1200"/>
            </a:lvl1pPr>
          </a:lstStyle>
          <a:p>
            <a:fld id="{CFBE9F86-8067-4645-90C0-A07A3E4B9529}" type="slidenum">
              <a:rPr lang="en-US" smtClean="0"/>
              <a:t>‹#›</a:t>
            </a:fld>
            <a:endParaRPr lang="en-US"/>
          </a:p>
        </p:txBody>
      </p:sp>
    </p:spTree>
    <p:extLst>
      <p:ext uri="{BB962C8B-B14F-4D97-AF65-F5344CB8AC3E}">
        <p14:creationId xmlns:p14="http://schemas.microsoft.com/office/powerpoint/2010/main" val="788762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BE9F86-8067-4645-90C0-A07A3E4B9529}" type="slidenum">
              <a:rPr lang="en-US" smtClean="0"/>
              <a:t>7</a:t>
            </a:fld>
            <a:endParaRPr lang="en-US"/>
          </a:p>
        </p:txBody>
      </p:sp>
    </p:spTree>
    <p:extLst>
      <p:ext uri="{BB962C8B-B14F-4D97-AF65-F5344CB8AC3E}">
        <p14:creationId xmlns:p14="http://schemas.microsoft.com/office/powerpoint/2010/main" val="180616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chemeClr val="tx1"/>
                </a:solidFill>
                <a:latin typeface="Panton"/>
                <a:cs typeface="Panton"/>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0692130" cy="6957059"/>
          </a:xfrm>
          <a:custGeom>
            <a:avLst/>
            <a:gdLst/>
            <a:ahLst/>
            <a:cxnLst/>
            <a:rect l="l" t="t" r="r" b="b"/>
            <a:pathLst>
              <a:path w="10692130" h="6957059">
                <a:moveTo>
                  <a:pt x="0" y="6957009"/>
                </a:moveTo>
                <a:lnTo>
                  <a:pt x="10692003" y="6957009"/>
                </a:lnTo>
                <a:lnTo>
                  <a:pt x="10692003" y="0"/>
                </a:lnTo>
                <a:lnTo>
                  <a:pt x="0" y="0"/>
                </a:lnTo>
                <a:lnTo>
                  <a:pt x="0" y="6957009"/>
                </a:lnTo>
                <a:close/>
              </a:path>
            </a:pathLst>
          </a:custGeom>
          <a:solidFill>
            <a:srgbClr val="DADADA"/>
          </a:solidFill>
        </p:spPr>
        <p:txBody>
          <a:bodyPr wrap="square" lIns="0" tIns="0" rIns="0" bIns="0" rtlCol="0"/>
          <a:lstStyle/>
          <a:p>
            <a:endParaRPr/>
          </a:p>
        </p:txBody>
      </p:sp>
      <p:sp>
        <p:nvSpPr>
          <p:cNvPr id="17" name="bk object 17"/>
          <p:cNvSpPr/>
          <p:nvPr/>
        </p:nvSpPr>
        <p:spPr>
          <a:xfrm>
            <a:off x="0" y="5"/>
            <a:ext cx="7623175" cy="1256665"/>
          </a:xfrm>
          <a:custGeom>
            <a:avLst/>
            <a:gdLst/>
            <a:ahLst/>
            <a:cxnLst/>
            <a:rect l="l" t="t" r="r" b="b"/>
            <a:pathLst>
              <a:path w="7623175" h="1256665">
                <a:moveTo>
                  <a:pt x="7622997" y="0"/>
                </a:moveTo>
                <a:lnTo>
                  <a:pt x="0" y="0"/>
                </a:lnTo>
                <a:lnTo>
                  <a:pt x="0" y="1256398"/>
                </a:lnTo>
                <a:lnTo>
                  <a:pt x="7622997" y="0"/>
                </a:lnTo>
                <a:close/>
              </a:path>
            </a:pathLst>
          </a:custGeom>
          <a:solidFill>
            <a:srgbClr val="EC6907"/>
          </a:solidFill>
        </p:spPr>
        <p:txBody>
          <a:bodyPr wrap="square" lIns="0" tIns="0" rIns="0" bIns="0" rtlCol="0"/>
          <a:lstStyle/>
          <a:p>
            <a:endParaRPr/>
          </a:p>
        </p:txBody>
      </p:sp>
      <p:sp>
        <p:nvSpPr>
          <p:cNvPr id="18" name="bk object 18"/>
          <p:cNvSpPr/>
          <p:nvPr/>
        </p:nvSpPr>
        <p:spPr>
          <a:xfrm>
            <a:off x="788136" y="331575"/>
            <a:ext cx="375285" cy="452755"/>
          </a:xfrm>
          <a:custGeom>
            <a:avLst/>
            <a:gdLst/>
            <a:ahLst/>
            <a:cxnLst/>
            <a:rect l="l" t="t" r="r" b="b"/>
            <a:pathLst>
              <a:path w="375284" h="452755">
                <a:moveTo>
                  <a:pt x="235800" y="100139"/>
                </a:moveTo>
                <a:lnTo>
                  <a:pt x="117398" y="100139"/>
                </a:lnTo>
                <a:lnTo>
                  <a:pt x="49199" y="452475"/>
                </a:lnTo>
                <a:lnTo>
                  <a:pt x="167284" y="452475"/>
                </a:lnTo>
                <a:lnTo>
                  <a:pt x="235800" y="100139"/>
                </a:lnTo>
                <a:close/>
              </a:path>
              <a:path w="375284" h="452755">
                <a:moveTo>
                  <a:pt x="375221" y="0"/>
                </a:moveTo>
                <a:lnTo>
                  <a:pt x="20294" y="0"/>
                </a:lnTo>
                <a:lnTo>
                  <a:pt x="0" y="100139"/>
                </a:lnTo>
                <a:lnTo>
                  <a:pt x="355257" y="100139"/>
                </a:lnTo>
                <a:lnTo>
                  <a:pt x="375221" y="0"/>
                </a:lnTo>
                <a:close/>
              </a:path>
            </a:pathLst>
          </a:custGeom>
          <a:solidFill>
            <a:srgbClr val="000000"/>
          </a:solidFill>
        </p:spPr>
        <p:txBody>
          <a:bodyPr wrap="square" lIns="0" tIns="0" rIns="0" bIns="0" rtlCol="0"/>
          <a:lstStyle/>
          <a:p>
            <a:endParaRPr/>
          </a:p>
        </p:txBody>
      </p:sp>
      <p:sp>
        <p:nvSpPr>
          <p:cNvPr id="19" name="bk object 19"/>
          <p:cNvSpPr/>
          <p:nvPr/>
        </p:nvSpPr>
        <p:spPr>
          <a:xfrm>
            <a:off x="1102093" y="324695"/>
            <a:ext cx="370205" cy="466090"/>
          </a:xfrm>
          <a:custGeom>
            <a:avLst/>
            <a:gdLst/>
            <a:ahLst/>
            <a:cxnLst/>
            <a:rect l="l" t="t" r="r" b="b"/>
            <a:pathLst>
              <a:path w="370205" h="466090">
                <a:moveTo>
                  <a:pt x="38874" y="338950"/>
                </a:moveTo>
                <a:lnTo>
                  <a:pt x="0" y="432892"/>
                </a:lnTo>
                <a:lnTo>
                  <a:pt x="21640" y="444379"/>
                </a:lnTo>
                <a:lnTo>
                  <a:pt x="52571" y="454685"/>
                </a:lnTo>
                <a:lnTo>
                  <a:pt x="92933" y="462353"/>
                </a:lnTo>
                <a:lnTo>
                  <a:pt x="142862" y="465924"/>
                </a:lnTo>
                <a:lnTo>
                  <a:pt x="193500" y="461897"/>
                </a:lnTo>
                <a:lnTo>
                  <a:pt x="240507" y="449534"/>
                </a:lnTo>
                <a:lnTo>
                  <a:pt x="281397" y="428415"/>
                </a:lnTo>
                <a:lnTo>
                  <a:pt x="313682" y="398118"/>
                </a:lnTo>
                <a:lnTo>
                  <a:pt x="330129" y="367157"/>
                </a:lnTo>
                <a:lnTo>
                  <a:pt x="153873" y="367157"/>
                </a:lnTo>
                <a:lnTo>
                  <a:pt x="120842" y="364923"/>
                </a:lnTo>
                <a:lnTo>
                  <a:pt x="90039" y="358849"/>
                </a:lnTo>
                <a:lnTo>
                  <a:pt x="62404" y="349878"/>
                </a:lnTo>
                <a:lnTo>
                  <a:pt x="38874" y="338950"/>
                </a:lnTo>
                <a:close/>
              </a:path>
              <a:path w="370205" h="466090">
                <a:moveTo>
                  <a:pt x="252310" y="0"/>
                </a:moveTo>
                <a:lnTo>
                  <a:pt x="200061" y="4675"/>
                </a:lnTo>
                <a:lnTo>
                  <a:pt x="153275" y="18362"/>
                </a:lnTo>
                <a:lnTo>
                  <a:pt x="113753" y="40557"/>
                </a:lnTo>
                <a:lnTo>
                  <a:pt x="83295" y="70753"/>
                </a:lnTo>
                <a:lnTo>
                  <a:pt x="63700" y="108443"/>
                </a:lnTo>
                <a:lnTo>
                  <a:pt x="56769" y="153123"/>
                </a:lnTo>
                <a:lnTo>
                  <a:pt x="65812" y="195119"/>
                </a:lnTo>
                <a:lnTo>
                  <a:pt x="89092" y="228219"/>
                </a:lnTo>
                <a:lnTo>
                  <a:pt x="120832" y="253965"/>
                </a:lnTo>
                <a:lnTo>
                  <a:pt x="155257" y="273900"/>
                </a:lnTo>
                <a:lnTo>
                  <a:pt x="181809" y="287978"/>
                </a:lnTo>
                <a:lnTo>
                  <a:pt x="200982" y="300788"/>
                </a:lnTo>
                <a:lnTo>
                  <a:pt x="212609" y="313914"/>
                </a:lnTo>
                <a:lnTo>
                  <a:pt x="216522" y="328942"/>
                </a:lnTo>
                <a:lnTo>
                  <a:pt x="211328" y="346331"/>
                </a:lnTo>
                <a:lnTo>
                  <a:pt x="197451" y="358370"/>
                </a:lnTo>
                <a:lnTo>
                  <a:pt x="177447" y="365249"/>
                </a:lnTo>
                <a:lnTo>
                  <a:pt x="153873" y="367157"/>
                </a:lnTo>
                <a:lnTo>
                  <a:pt x="330129" y="367157"/>
                </a:lnTo>
                <a:lnTo>
                  <a:pt x="334876" y="358221"/>
                </a:lnTo>
                <a:lnTo>
                  <a:pt x="342493" y="308305"/>
                </a:lnTo>
                <a:lnTo>
                  <a:pt x="335747" y="271030"/>
                </a:lnTo>
                <a:lnTo>
                  <a:pt x="316645" y="239237"/>
                </a:lnTo>
                <a:lnTo>
                  <a:pt x="286890" y="212219"/>
                </a:lnTo>
                <a:lnTo>
                  <a:pt x="248183" y="189268"/>
                </a:lnTo>
                <a:lnTo>
                  <a:pt x="222836" y="175588"/>
                </a:lnTo>
                <a:lnTo>
                  <a:pt x="201658" y="162677"/>
                </a:lnTo>
                <a:lnTo>
                  <a:pt x="187131" y="149380"/>
                </a:lnTo>
                <a:lnTo>
                  <a:pt x="181737" y="134543"/>
                </a:lnTo>
                <a:lnTo>
                  <a:pt x="185516" y="120692"/>
                </a:lnTo>
                <a:lnTo>
                  <a:pt x="197008" y="109312"/>
                </a:lnTo>
                <a:lnTo>
                  <a:pt x="216444" y="101603"/>
                </a:lnTo>
                <a:lnTo>
                  <a:pt x="244055" y="98767"/>
                </a:lnTo>
                <a:lnTo>
                  <a:pt x="340673" y="98767"/>
                </a:lnTo>
                <a:lnTo>
                  <a:pt x="369709" y="21691"/>
                </a:lnTo>
                <a:lnTo>
                  <a:pt x="350628" y="14085"/>
                </a:lnTo>
                <a:lnTo>
                  <a:pt x="325845" y="7097"/>
                </a:lnTo>
                <a:lnTo>
                  <a:pt x="293644" y="1983"/>
                </a:lnTo>
                <a:lnTo>
                  <a:pt x="252310" y="0"/>
                </a:lnTo>
                <a:close/>
              </a:path>
              <a:path w="370205" h="466090">
                <a:moveTo>
                  <a:pt x="340673" y="98767"/>
                </a:moveTo>
                <a:lnTo>
                  <a:pt x="244055" y="98767"/>
                </a:lnTo>
                <a:lnTo>
                  <a:pt x="272228" y="100078"/>
                </a:lnTo>
                <a:lnTo>
                  <a:pt x="297456" y="104878"/>
                </a:lnTo>
                <a:lnTo>
                  <a:pt x="318354" y="111356"/>
                </a:lnTo>
                <a:lnTo>
                  <a:pt x="333540" y="117703"/>
                </a:lnTo>
                <a:lnTo>
                  <a:pt x="340673" y="98767"/>
                </a:lnTo>
                <a:close/>
              </a:path>
            </a:pathLst>
          </a:custGeom>
          <a:solidFill>
            <a:srgbClr val="000000"/>
          </a:solidFill>
        </p:spPr>
        <p:txBody>
          <a:bodyPr wrap="square" lIns="0" tIns="0" rIns="0" bIns="0" rtlCol="0"/>
          <a:lstStyle/>
          <a:p>
            <a:endParaRPr/>
          </a:p>
        </p:txBody>
      </p:sp>
      <p:sp>
        <p:nvSpPr>
          <p:cNvPr id="20" name="bk object 20"/>
          <p:cNvSpPr/>
          <p:nvPr/>
        </p:nvSpPr>
        <p:spPr>
          <a:xfrm>
            <a:off x="324657" y="324059"/>
            <a:ext cx="490220" cy="469265"/>
          </a:xfrm>
          <a:custGeom>
            <a:avLst/>
            <a:gdLst/>
            <a:ahLst/>
            <a:cxnLst/>
            <a:rect l="l" t="t" r="r" b="b"/>
            <a:pathLst>
              <a:path w="490219" h="469265">
                <a:moveTo>
                  <a:pt x="254346" y="260883"/>
                </a:moveTo>
                <a:lnTo>
                  <a:pt x="204371" y="309854"/>
                </a:lnTo>
                <a:lnTo>
                  <a:pt x="489829" y="468706"/>
                </a:lnTo>
                <a:lnTo>
                  <a:pt x="391569" y="381990"/>
                </a:lnTo>
                <a:lnTo>
                  <a:pt x="399075" y="372656"/>
                </a:lnTo>
                <a:lnTo>
                  <a:pt x="401323" y="369468"/>
                </a:lnTo>
                <a:lnTo>
                  <a:pt x="426168" y="326626"/>
                </a:lnTo>
                <a:lnTo>
                  <a:pt x="434213" y="305104"/>
                </a:lnTo>
                <a:lnTo>
                  <a:pt x="304460" y="305104"/>
                </a:lnTo>
                <a:lnTo>
                  <a:pt x="254346" y="260883"/>
                </a:lnTo>
                <a:close/>
              </a:path>
              <a:path w="490219" h="469265">
                <a:moveTo>
                  <a:pt x="267554" y="0"/>
                </a:moveTo>
                <a:lnTo>
                  <a:pt x="228222" y="1872"/>
                </a:lnTo>
                <a:lnTo>
                  <a:pt x="189591" y="9161"/>
                </a:lnTo>
                <a:lnTo>
                  <a:pt x="152489" y="22000"/>
                </a:lnTo>
                <a:lnTo>
                  <a:pt x="117744" y="40525"/>
                </a:lnTo>
                <a:lnTo>
                  <a:pt x="61625" y="91160"/>
                </a:lnTo>
                <a:lnTo>
                  <a:pt x="23040" y="156273"/>
                </a:lnTo>
                <a:lnTo>
                  <a:pt x="8750" y="199081"/>
                </a:lnTo>
                <a:lnTo>
                  <a:pt x="718" y="244446"/>
                </a:lnTo>
                <a:lnTo>
                  <a:pt x="0" y="290485"/>
                </a:lnTo>
                <a:lnTo>
                  <a:pt x="7648" y="335312"/>
                </a:lnTo>
                <a:lnTo>
                  <a:pt x="24718" y="377042"/>
                </a:lnTo>
                <a:lnTo>
                  <a:pt x="52263" y="413791"/>
                </a:lnTo>
                <a:lnTo>
                  <a:pt x="93555" y="444253"/>
                </a:lnTo>
                <a:lnTo>
                  <a:pt x="141385" y="461671"/>
                </a:lnTo>
                <a:lnTo>
                  <a:pt x="192512" y="467583"/>
                </a:lnTo>
                <a:lnTo>
                  <a:pt x="243692" y="463531"/>
                </a:lnTo>
                <a:lnTo>
                  <a:pt x="291684" y="451053"/>
                </a:lnTo>
                <a:lnTo>
                  <a:pt x="327442" y="434905"/>
                </a:lnTo>
                <a:lnTo>
                  <a:pt x="359857" y="412889"/>
                </a:lnTo>
                <a:lnTo>
                  <a:pt x="286096" y="372122"/>
                </a:lnTo>
                <a:lnTo>
                  <a:pt x="216169" y="372122"/>
                </a:lnTo>
                <a:lnTo>
                  <a:pt x="203193" y="371768"/>
                </a:lnTo>
                <a:lnTo>
                  <a:pt x="156184" y="354202"/>
                </a:lnTo>
                <a:lnTo>
                  <a:pt x="133429" y="321348"/>
                </a:lnTo>
                <a:lnTo>
                  <a:pt x="125857" y="287567"/>
                </a:lnTo>
                <a:lnTo>
                  <a:pt x="126150" y="252039"/>
                </a:lnTo>
                <a:lnTo>
                  <a:pt x="142751" y="183730"/>
                </a:lnTo>
                <a:lnTo>
                  <a:pt x="159821" y="147981"/>
                </a:lnTo>
                <a:lnTo>
                  <a:pt x="185435" y="118033"/>
                </a:lnTo>
                <a:lnTo>
                  <a:pt x="224094" y="98448"/>
                </a:lnTo>
                <a:lnTo>
                  <a:pt x="245504" y="95322"/>
                </a:lnTo>
                <a:lnTo>
                  <a:pt x="434256" y="95322"/>
                </a:lnTo>
                <a:lnTo>
                  <a:pt x="422886" y="75720"/>
                </a:lnTo>
                <a:lnTo>
                  <a:pt x="383759" y="35204"/>
                </a:lnTo>
                <a:lnTo>
                  <a:pt x="328280" y="8891"/>
                </a:lnTo>
                <a:lnTo>
                  <a:pt x="298489" y="2473"/>
                </a:lnTo>
                <a:lnTo>
                  <a:pt x="267554" y="0"/>
                </a:lnTo>
                <a:close/>
              </a:path>
              <a:path w="490219" h="469265">
                <a:moveTo>
                  <a:pt x="260505" y="357987"/>
                </a:moveTo>
                <a:lnTo>
                  <a:pt x="216169" y="372122"/>
                </a:lnTo>
                <a:lnTo>
                  <a:pt x="286096" y="372122"/>
                </a:lnTo>
                <a:lnTo>
                  <a:pt x="260505" y="357987"/>
                </a:lnTo>
                <a:close/>
              </a:path>
              <a:path w="490219" h="469265">
                <a:moveTo>
                  <a:pt x="434256" y="95322"/>
                </a:moveTo>
                <a:lnTo>
                  <a:pt x="245504" y="95322"/>
                </a:lnTo>
                <a:lnTo>
                  <a:pt x="267401" y="96989"/>
                </a:lnTo>
                <a:lnTo>
                  <a:pt x="298412" y="110343"/>
                </a:lnTo>
                <a:lnTo>
                  <a:pt x="317577" y="133992"/>
                </a:lnTo>
                <a:lnTo>
                  <a:pt x="327196" y="164778"/>
                </a:lnTo>
                <a:lnTo>
                  <a:pt x="329568" y="199542"/>
                </a:lnTo>
                <a:lnTo>
                  <a:pt x="327684" y="226293"/>
                </a:lnTo>
                <a:lnTo>
                  <a:pt x="322453" y="253061"/>
                </a:lnTo>
                <a:lnTo>
                  <a:pt x="314502" y="279461"/>
                </a:lnTo>
                <a:lnTo>
                  <a:pt x="304460" y="305104"/>
                </a:lnTo>
                <a:lnTo>
                  <a:pt x="434213" y="305104"/>
                </a:lnTo>
                <a:lnTo>
                  <a:pt x="443812" y="279426"/>
                </a:lnTo>
                <a:lnTo>
                  <a:pt x="453731" y="229710"/>
                </a:lnTo>
                <a:lnTo>
                  <a:pt x="455397" y="179317"/>
                </a:lnTo>
                <a:lnTo>
                  <a:pt x="448287" y="130086"/>
                </a:lnTo>
                <a:lnTo>
                  <a:pt x="438228" y="102169"/>
                </a:lnTo>
                <a:lnTo>
                  <a:pt x="434256" y="95322"/>
                </a:lnTo>
                <a:close/>
              </a:path>
            </a:pathLst>
          </a:custGeom>
          <a:solidFill>
            <a:srgbClr val="000000"/>
          </a:solidFill>
        </p:spPr>
        <p:txBody>
          <a:bodyPr wrap="square" lIns="0" tIns="0" rIns="0" bIns="0" rtlCol="0"/>
          <a:lstStyle/>
          <a:p>
            <a:endParaRPr/>
          </a:p>
        </p:txBody>
      </p:sp>
      <p:sp>
        <p:nvSpPr>
          <p:cNvPr id="21" name="bk object 21"/>
          <p:cNvSpPr/>
          <p:nvPr/>
        </p:nvSpPr>
        <p:spPr>
          <a:xfrm>
            <a:off x="5471998" y="338213"/>
            <a:ext cx="4896485" cy="0"/>
          </a:xfrm>
          <a:custGeom>
            <a:avLst/>
            <a:gdLst/>
            <a:ahLst/>
            <a:cxnLst/>
            <a:rect l="l" t="t" r="r" b="b"/>
            <a:pathLst>
              <a:path w="4896484">
                <a:moveTo>
                  <a:pt x="0" y="0"/>
                </a:moveTo>
                <a:lnTo>
                  <a:pt x="4896002" y="0"/>
                </a:lnTo>
              </a:path>
            </a:pathLst>
          </a:custGeom>
          <a:ln w="25577">
            <a:solidFill>
              <a:srgbClr val="EC6907"/>
            </a:solidFill>
          </a:ln>
        </p:spPr>
        <p:txBody>
          <a:bodyPr wrap="square" lIns="0" tIns="0" rIns="0" bIns="0" rtlCol="0"/>
          <a:lstStyle/>
          <a:p>
            <a:endParaRPr/>
          </a:p>
        </p:txBody>
      </p:sp>
      <p:sp>
        <p:nvSpPr>
          <p:cNvPr id="22" name="bk object 22"/>
          <p:cNvSpPr/>
          <p:nvPr/>
        </p:nvSpPr>
        <p:spPr>
          <a:xfrm>
            <a:off x="0" y="6957009"/>
            <a:ext cx="10692130" cy="603250"/>
          </a:xfrm>
          <a:custGeom>
            <a:avLst/>
            <a:gdLst/>
            <a:ahLst/>
            <a:cxnLst/>
            <a:rect l="l" t="t" r="r" b="b"/>
            <a:pathLst>
              <a:path w="10692130" h="603250">
                <a:moveTo>
                  <a:pt x="0" y="602996"/>
                </a:moveTo>
                <a:lnTo>
                  <a:pt x="10692003" y="602996"/>
                </a:lnTo>
                <a:lnTo>
                  <a:pt x="10692003" y="0"/>
                </a:lnTo>
                <a:lnTo>
                  <a:pt x="0" y="0"/>
                </a:lnTo>
                <a:lnTo>
                  <a:pt x="0" y="602996"/>
                </a:lnTo>
                <a:close/>
              </a:path>
            </a:pathLst>
          </a:custGeom>
          <a:solidFill>
            <a:srgbClr val="000000"/>
          </a:solidFill>
        </p:spPr>
        <p:txBody>
          <a:bodyPr wrap="square" lIns="0" tIns="0" rIns="0" bIns="0" rtlCol="0"/>
          <a:lstStyle/>
          <a:p>
            <a:endParaRPr/>
          </a:p>
        </p:txBody>
      </p:sp>
      <p:sp>
        <p:nvSpPr>
          <p:cNvPr id="23" name="bk object 23"/>
          <p:cNvSpPr/>
          <p:nvPr/>
        </p:nvSpPr>
        <p:spPr>
          <a:xfrm>
            <a:off x="9050918" y="7189568"/>
            <a:ext cx="1312431" cy="137875"/>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000" b="1" i="0">
                <a:solidFill>
                  <a:schemeClr val="tx1"/>
                </a:solidFill>
                <a:latin typeface="Panton"/>
                <a:cs typeface="Panton"/>
              </a:defRPr>
            </a:lvl1pPr>
          </a:lstStyle>
          <a:p>
            <a:endParaRPr/>
          </a:p>
        </p:txBody>
      </p:sp>
      <p:sp>
        <p:nvSpPr>
          <p:cNvPr id="3" name="Holder 3"/>
          <p:cNvSpPr>
            <a:spLocks noGrp="1"/>
          </p:cNvSpPr>
          <p:nvPr>
            <p:ph sz="half" idx="2"/>
          </p:nvPr>
        </p:nvSpPr>
        <p:spPr>
          <a:xfrm>
            <a:off x="1257613" y="1727282"/>
            <a:ext cx="3848100" cy="434403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chemeClr val="tx1"/>
                </a:solidFill>
                <a:latin typeface="Panton"/>
                <a:cs typeface="Panto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2"/>
            <a:ext cx="10692130" cy="7560309"/>
          </a:xfrm>
          <a:custGeom>
            <a:avLst/>
            <a:gdLst/>
            <a:ahLst/>
            <a:cxnLst/>
            <a:rect l="l" t="t" r="r" b="b"/>
            <a:pathLst>
              <a:path w="10692130" h="7560309">
                <a:moveTo>
                  <a:pt x="0" y="7559992"/>
                </a:moveTo>
                <a:lnTo>
                  <a:pt x="10692003" y="7559992"/>
                </a:lnTo>
                <a:lnTo>
                  <a:pt x="10692003" y="0"/>
                </a:lnTo>
                <a:lnTo>
                  <a:pt x="0" y="0"/>
                </a:lnTo>
                <a:lnTo>
                  <a:pt x="0" y="7559992"/>
                </a:lnTo>
                <a:close/>
              </a:path>
            </a:pathLst>
          </a:custGeom>
          <a:solidFill>
            <a:srgbClr val="DADADA"/>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0692130" cy="6957059"/>
          </a:xfrm>
          <a:custGeom>
            <a:avLst/>
            <a:gdLst/>
            <a:ahLst/>
            <a:cxnLst/>
            <a:rect l="l" t="t" r="r" b="b"/>
            <a:pathLst>
              <a:path w="10692130" h="6957059">
                <a:moveTo>
                  <a:pt x="0" y="6957009"/>
                </a:moveTo>
                <a:lnTo>
                  <a:pt x="10692003" y="6957009"/>
                </a:lnTo>
                <a:lnTo>
                  <a:pt x="10692003" y="0"/>
                </a:lnTo>
                <a:lnTo>
                  <a:pt x="0" y="0"/>
                </a:lnTo>
                <a:lnTo>
                  <a:pt x="0" y="6957009"/>
                </a:lnTo>
                <a:close/>
              </a:path>
            </a:pathLst>
          </a:custGeom>
          <a:solidFill>
            <a:srgbClr val="DADADA"/>
          </a:solidFill>
        </p:spPr>
        <p:txBody>
          <a:bodyPr wrap="square" lIns="0" tIns="0" rIns="0" bIns="0" rtlCol="0"/>
          <a:lstStyle/>
          <a:p>
            <a:endParaRPr/>
          </a:p>
        </p:txBody>
      </p:sp>
      <p:sp>
        <p:nvSpPr>
          <p:cNvPr id="2" name="Holder 2"/>
          <p:cNvSpPr>
            <a:spLocks noGrp="1"/>
          </p:cNvSpPr>
          <p:nvPr>
            <p:ph type="title"/>
          </p:nvPr>
        </p:nvSpPr>
        <p:spPr>
          <a:xfrm>
            <a:off x="2044499" y="1058241"/>
            <a:ext cx="6604401" cy="640080"/>
          </a:xfrm>
          <a:prstGeom prst="rect">
            <a:avLst/>
          </a:prstGeom>
        </p:spPr>
        <p:txBody>
          <a:bodyPr wrap="square" lIns="0" tIns="0" rIns="0" bIns="0">
            <a:spAutoFit/>
          </a:bodyPr>
          <a:lstStyle>
            <a:lvl1pPr>
              <a:defRPr sz="3000" b="1" i="0">
                <a:solidFill>
                  <a:schemeClr val="tx1"/>
                </a:solidFill>
                <a:latin typeface="Panton"/>
                <a:cs typeface="Panton"/>
              </a:defRPr>
            </a:lvl1pPr>
          </a:lstStyle>
          <a:p>
            <a:endParaRPr/>
          </a:p>
        </p:txBody>
      </p:sp>
      <p:sp>
        <p:nvSpPr>
          <p:cNvPr id="3" name="Holder 3"/>
          <p:cNvSpPr>
            <a:spLocks noGrp="1"/>
          </p:cNvSpPr>
          <p:nvPr>
            <p:ph type="body" idx="1"/>
          </p:nvPr>
        </p:nvSpPr>
        <p:spPr>
          <a:xfrm>
            <a:off x="702391" y="2116649"/>
            <a:ext cx="9288617" cy="237807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3/21/2023</a:t>
            </a:fld>
            <a:endParaRPr lang="en-US"/>
          </a:p>
        </p:txBody>
      </p:sp>
      <p:sp>
        <p:nvSpPr>
          <p:cNvPr id="6" name="Holder 6"/>
          <p:cNvSpPr>
            <a:spLocks noGrp="1"/>
          </p:cNvSpPr>
          <p:nvPr>
            <p:ph type="sldNum" sz="quarter" idx="7"/>
          </p:nvPr>
        </p:nvSpPr>
        <p:spPr>
          <a:xfrm>
            <a:off x="7699248" y="7033450"/>
            <a:ext cx="2459482" cy="37814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hyperlink" Target="mailto:enquiries@qtsgroup.com"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hyperlink" Target="mailto:enquiries@qtsgroup.com" TargetMode="External"/><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hyperlink" Target="mailto:enquiries@qtsgroup.com"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mailto:enquiries@qtsgroup.com"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hyperlink" Target="mailto:enquiries@qtsgroup.com"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mailto:enquiries@qtsgroup.com"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hyperlink" Target="mailto:enquiries@qtsgroup.com"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mailto:enquiries@qtsgroup.com"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mailto:enquiries@qtsgroup.com"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hyperlink" Target="mailto:enquiries@qtsgroup.com"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0785014" cy="7560309"/>
          </a:xfrm>
          <a:custGeom>
            <a:avLst/>
            <a:gdLst/>
            <a:ahLst/>
            <a:cxnLst/>
            <a:rect l="l" t="t" r="r" b="b"/>
            <a:pathLst>
              <a:path w="10692130" h="7560309">
                <a:moveTo>
                  <a:pt x="0" y="7559992"/>
                </a:moveTo>
                <a:lnTo>
                  <a:pt x="10692003" y="7559992"/>
                </a:lnTo>
                <a:lnTo>
                  <a:pt x="10692003" y="0"/>
                </a:lnTo>
                <a:lnTo>
                  <a:pt x="0" y="0"/>
                </a:lnTo>
                <a:lnTo>
                  <a:pt x="0" y="7559992"/>
                </a:lnTo>
                <a:close/>
              </a:path>
            </a:pathLst>
          </a:custGeom>
          <a:solidFill>
            <a:srgbClr val="EC6907"/>
          </a:solidFill>
        </p:spPr>
        <p:txBody>
          <a:bodyPr wrap="square" lIns="0" tIns="0" rIns="0" bIns="0" rtlCol="0"/>
          <a:lstStyle/>
          <a:p>
            <a:endParaRPr dirty="0"/>
          </a:p>
        </p:txBody>
      </p:sp>
      <p:sp>
        <p:nvSpPr>
          <p:cNvPr id="3" name="object 3"/>
          <p:cNvSpPr/>
          <p:nvPr/>
        </p:nvSpPr>
        <p:spPr>
          <a:xfrm>
            <a:off x="1646468" y="2928672"/>
            <a:ext cx="633095" cy="763270"/>
          </a:xfrm>
          <a:custGeom>
            <a:avLst/>
            <a:gdLst/>
            <a:ahLst/>
            <a:cxnLst/>
            <a:rect l="l" t="t" r="r" b="b"/>
            <a:pathLst>
              <a:path w="633094" h="763270">
                <a:moveTo>
                  <a:pt x="397510" y="168821"/>
                </a:moveTo>
                <a:lnTo>
                  <a:pt x="197904" y="168821"/>
                </a:lnTo>
                <a:lnTo>
                  <a:pt x="82931" y="762812"/>
                </a:lnTo>
                <a:lnTo>
                  <a:pt x="282003" y="762812"/>
                </a:lnTo>
                <a:lnTo>
                  <a:pt x="397510" y="168821"/>
                </a:lnTo>
                <a:close/>
              </a:path>
              <a:path w="633094" h="763270">
                <a:moveTo>
                  <a:pt x="632548" y="0"/>
                </a:moveTo>
                <a:lnTo>
                  <a:pt x="34188" y="0"/>
                </a:lnTo>
                <a:lnTo>
                  <a:pt x="0" y="168821"/>
                </a:lnTo>
                <a:lnTo>
                  <a:pt x="598893" y="168821"/>
                </a:lnTo>
                <a:lnTo>
                  <a:pt x="632548" y="0"/>
                </a:lnTo>
                <a:close/>
              </a:path>
            </a:pathLst>
          </a:custGeom>
          <a:solidFill>
            <a:srgbClr val="000000"/>
          </a:solidFill>
        </p:spPr>
        <p:txBody>
          <a:bodyPr wrap="square" lIns="0" tIns="0" rIns="0" bIns="0" rtlCol="0"/>
          <a:lstStyle/>
          <a:p>
            <a:endParaRPr/>
          </a:p>
        </p:txBody>
      </p:sp>
      <p:sp>
        <p:nvSpPr>
          <p:cNvPr id="4" name="object 4"/>
          <p:cNvSpPr/>
          <p:nvPr/>
        </p:nvSpPr>
        <p:spPr>
          <a:xfrm>
            <a:off x="2175730" y="2917073"/>
            <a:ext cx="623570" cy="785495"/>
          </a:xfrm>
          <a:custGeom>
            <a:avLst/>
            <a:gdLst/>
            <a:ahLst/>
            <a:cxnLst/>
            <a:rect l="l" t="t" r="r" b="b"/>
            <a:pathLst>
              <a:path w="623569" h="785495">
                <a:moveTo>
                  <a:pt x="65531" y="571411"/>
                </a:moveTo>
                <a:lnTo>
                  <a:pt x="0" y="729792"/>
                </a:lnTo>
                <a:lnTo>
                  <a:pt x="27939" y="745367"/>
                </a:lnTo>
                <a:lnTo>
                  <a:pt x="65874" y="759979"/>
                </a:lnTo>
                <a:lnTo>
                  <a:pt x="113923" y="772372"/>
                </a:lnTo>
                <a:lnTo>
                  <a:pt x="172206" y="781288"/>
                </a:lnTo>
                <a:lnTo>
                  <a:pt x="240842" y="785469"/>
                </a:lnTo>
                <a:lnTo>
                  <a:pt x="287917" y="783466"/>
                </a:lnTo>
                <a:lnTo>
                  <a:pt x="333736" y="777378"/>
                </a:lnTo>
                <a:lnTo>
                  <a:pt x="377620" y="767090"/>
                </a:lnTo>
                <a:lnTo>
                  <a:pt x="418888" y="752488"/>
                </a:lnTo>
                <a:lnTo>
                  <a:pt x="456859" y="733455"/>
                </a:lnTo>
                <a:lnTo>
                  <a:pt x="490855" y="709875"/>
                </a:lnTo>
                <a:lnTo>
                  <a:pt x="520195" y="681635"/>
                </a:lnTo>
                <a:lnTo>
                  <a:pt x="544199" y="648617"/>
                </a:lnTo>
                <a:lnTo>
                  <a:pt x="558265" y="618972"/>
                </a:lnTo>
                <a:lnTo>
                  <a:pt x="259410" y="618972"/>
                </a:lnTo>
                <a:lnTo>
                  <a:pt x="203724" y="615205"/>
                </a:lnTo>
                <a:lnTo>
                  <a:pt x="151793" y="604964"/>
                </a:lnTo>
                <a:lnTo>
                  <a:pt x="105201" y="589836"/>
                </a:lnTo>
                <a:lnTo>
                  <a:pt x="65531" y="571411"/>
                </a:lnTo>
                <a:close/>
              </a:path>
              <a:path w="623569" h="785495">
                <a:moveTo>
                  <a:pt x="425361" y="0"/>
                </a:moveTo>
                <a:lnTo>
                  <a:pt x="371576" y="2857"/>
                </a:lnTo>
                <a:lnTo>
                  <a:pt x="320670" y="11307"/>
                </a:lnTo>
                <a:lnTo>
                  <a:pt x="273298" y="25166"/>
                </a:lnTo>
                <a:lnTo>
                  <a:pt x="230115" y="44249"/>
                </a:lnTo>
                <a:lnTo>
                  <a:pt x="191777" y="68372"/>
                </a:lnTo>
                <a:lnTo>
                  <a:pt x="158940" y="97350"/>
                </a:lnTo>
                <a:lnTo>
                  <a:pt x="132259" y="131000"/>
                </a:lnTo>
                <a:lnTo>
                  <a:pt x="112389" y="169138"/>
                </a:lnTo>
                <a:lnTo>
                  <a:pt x="99987" y="211579"/>
                </a:lnTo>
                <a:lnTo>
                  <a:pt x="95707" y="258140"/>
                </a:lnTo>
                <a:lnTo>
                  <a:pt x="102724" y="307132"/>
                </a:lnTo>
                <a:lnTo>
                  <a:pt x="121851" y="349075"/>
                </a:lnTo>
                <a:lnTo>
                  <a:pt x="150202" y="384738"/>
                </a:lnTo>
                <a:lnTo>
                  <a:pt x="184891" y="414893"/>
                </a:lnTo>
                <a:lnTo>
                  <a:pt x="223030" y="440309"/>
                </a:lnTo>
                <a:lnTo>
                  <a:pt x="261734" y="461759"/>
                </a:lnTo>
                <a:lnTo>
                  <a:pt x="306500" y="485488"/>
                </a:lnTo>
                <a:lnTo>
                  <a:pt x="338824" y="507082"/>
                </a:lnTo>
                <a:lnTo>
                  <a:pt x="358426" y="529214"/>
                </a:lnTo>
                <a:lnTo>
                  <a:pt x="365023" y="554558"/>
                </a:lnTo>
                <a:lnTo>
                  <a:pt x="356268" y="583869"/>
                </a:lnTo>
                <a:lnTo>
                  <a:pt x="332876" y="604162"/>
                </a:lnTo>
                <a:lnTo>
                  <a:pt x="299154" y="615756"/>
                </a:lnTo>
                <a:lnTo>
                  <a:pt x="259410" y="618972"/>
                </a:lnTo>
                <a:lnTo>
                  <a:pt x="558265" y="618972"/>
                </a:lnTo>
                <a:lnTo>
                  <a:pt x="562186" y="610707"/>
                </a:lnTo>
                <a:lnTo>
                  <a:pt x="573477" y="567789"/>
                </a:lnTo>
                <a:lnTo>
                  <a:pt x="577392" y="519747"/>
                </a:lnTo>
                <a:lnTo>
                  <a:pt x="572267" y="476770"/>
                </a:lnTo>
                <a:lnTo>
                  <a:pt x="557458" y="438079"/>
                </a:lnTo>
                <a:lnTo>
                  <a:pt x="533815" y="403318"/>
                </a:lnTo>
                <a:lnTo>
                  <a:pt x="502191" y="372133"/>
                </a:lnTo>
                <a:lnTo>
                  <a:pt x="463436" y="344170"/>
                </a:lnTo>
                <a:lnTo>
                  <a:pt x="418401" y="319074"/>
                </a:lnTo>
                <a:lnTo>
                  <a:pt x="375667" y="296016"/>
                </a:lnTo>
                <a:lnTo>
                  <a:pt x="339961" y="274253"/>
                </a:lnTo>
                <a:lnTo>
                  <a:pt x="315468" y="251837"/>
                </a:lnTo>
                <a:lnTo>
                  <a:pt x="306374" y="226822"/>
                </a:lnTo>
                <a:lnTo>
                  <a:pt x="312749" y="203460"/>
                </a:lnTo>
                <a:lnTo>
                  <a:pt x="332128" y="184272"/>
                </a:lnTo>
                <a:lnTo>
                  <a:pt x="364898" y="171277"/>
                </a:lnTo>
                <a:lnTo>
                  <a:pt x="411441" y="166497"/>
                </a:lnTo>
                <a:lnTo>
                  <a:pt x="574334" y="166497"/>
                </a:lnTo>
                <a:lnTo>
                  <a:pt x="623265" y="36576"/>
                </a:lnTo>
                <a:lnTo>
                  <a:pt x="591101" y="23751"/>
                </a:lnTo>
                <a:lnTo>
                  <a:pt x="549321" y="11968"/>
                </a:lnTo>
                <a:lnTo>
                  <a:pt x="495036" y="3345"/>
                </a:lnTo>
                <a:lnTo>
                  <a:pt x="425361" y="0"/>
                </a:lnTo>
                <a:close/>
              </a:path>
              <a:path w="623569" h="785495">
                <a:moveTo>
                  <a:pt x="574334" y="166497"/>
                </a:moveTo>
                <a:lnTo>
                  <a:pt x="411441" y="166497"/>
                </a:lnTo>
                <a:lnTo>
                  <a:pt x="458938" y="168712"/>
                </a:lnTo>
                <a:lnTo>
                  <a:pt x="501465" y="176809"/>
                </a:lnTo>
                <a:lnTo>
                  <a:pt x="536696" y="187735"/>
                </a:lnTo>
                <a:lnTo>
                  <a:pt x="562305" y="198437"/>
                </a:lnTo>
                <a:lnTo>
                  <a:pt x="574334" y="166497"/>
                </a:lnTo>
                <a:close/>
              </a:path>
            </a:pathLst>
          </a:custGeom>
          <a:solidFill>
            <a:srgbClr val="000000"/>
          </a:solidFill>
        </p:spPr>
        <p:txBody>
          <a:bodyPr wrap="square" lIns="0" tIns="0" rIns="0" bIns="0" rtlCol="0"/>
          <a:lstStyle/>
          <a:p>
            <a:endParaRPr/>
          </a:p>
        </p:txBody>
      </p:sp>
      <p:sp>
        <p:nvSpPr>
          <p:cNvPr id="5" name="object 5"/>
          <p:cNvSpPr/>
          <p:nvPr/>
        </p:nvSpPr>
        <p:spPr>
          <a:xfrm>
            <a:off x="864256" y="2916005"/>
            <a:ext cx="826769" cy="790575"/>
          </a:xfrm>
          <a:custGeom>
            <a:avLst/>
            <a:gdLst/>
            <a:ahLst/>
            <a:cxnLst/>
            <a:rect l="l" t="t" r="r" b="b"/>
            <a:pathLst>
              <a:path w="826769" h="790575">
                <a:moveTo>
                  <a:pt x="429635" y="439800"/>
                </a:moveTo>
                <a:lnTo>
                  <a:pt x="345396" y="522363"/>
                </a:lnTo>
                <a:lnTo>
                  <a:pt x="826625" y="790168"/>
                </a:lnTo>
                <a:lnTo>
                  <a:pt x="660979" y="643978"/>
                </a:lnTo>
                <a:lnTo>
                  <a:pt x="664311" y="639826"/>
                </a:lnTo>
                <a:lnTo>
                  <a:pt x="702130" y="583823"/>
                </a:lnTo>
                <a:lnTo>
                  <a:pt x="723222" y="542096"/>
                </a:lnTo>
                <a:lnTo>
                  <a:pt x="734164" y="514362"/>
                </a:lnTo>
                <a:lnTo>
                  <a:pt x="514116" y="514362"/>
                </a:lnTo>
                <a:lnTo>
                  <a:pt x="429635" y="439800"/>
                </a:lnTo>
                <a:close/>
              </a:path>
              <a:path w="826769" h="790575">
                <a:moveTo>
                  <a:pt x="451899" y="0"/>
                </a:moveTo>
                <a:lnTo>
                  <a:pt x="398801" y="1801"/>
                </a:lnTo>
                <a:lnTo>
                  <a:pt x="346282" y="9415"/>
                </a:lnTo>
                <a:lnTo>
                  <a:pt x="295056" y="22961"/>
                </a:lnTo>
                <a:lnTo>
                  <a:pt x="245835" y="42554"/>
                </a:lnTo>
                <a:lnTo>
                  <a:pt x="199334" y="68313"/>
                </a:lnTo>
                <a:lnTo>
                  <a:pt x="158085" y="98907"/>
                </a:lnTo>
                <a:lnTo>
                  <a:pt x="121360" y="134342"/>
                </a:lnTo>
                <a:lnTo>
                  <a:pt x="89295" y="173995"/>
                </a:lnTo>
                <a:lnTo>
                  <a:pt x="62027" y="217243"/>
                </a:lnTo>
                <a:lnTo>
                  <a:pt x="39695" y="263461"/>
                </a:lnTo>
                <a:lnTo>
                  <a:pt x="24072" y="306061"/>
                </a:lnTo>
                <a:lnTo>
                  <a:pt x="11992" y="350671"/>
                </a:lnTo>
                <a:lnTo>
                  <a:pt x="3840" y="396606"/>
                </a:lnTo>
                <a:lnTo>
                  <a:pt x="0" y="443180"/>
                </a:lnTo>
                <a:lnTo>
                  <a:pt x="853" y="489705"/>
                </a:lnTo>
                <a:lnTo>
                  <a:pt x="6785" y="535496"/>
                </a:lnTo>
                <a:lnTo>
                  <a:pt x="18179" y="579866"/>
                </a:lnTo>
                <a:lnTo>
                  <a:pt x="35419" y="622128"/>
                </a:lnTo>
                <a:lnTo>
                  <a:pt x="58888" y="661597"/>
                </a:lnTo>
                <a:lnTo>
                  <a:pt x="88971" y="697585"/>
                </a:lnTo>
                <a:lnTo>
                  <a:pt x="125954" y="728984"/>
                </a:lnTo>
                <a:lnTo>
                  <a:pt x="167091" y="753239"/>
                </a:lnTo>
                <a:lnTo>
                  <a:pt x="211443" y="770794"/>
                </a:lnTo>
                <a:lnTo>
                  <a:pt x="258074" y="782097"/>
                </a:lnTo>
                <a:lnTo>
                  <a:pt x="306045" y="787591"/>
                </a:lnTo>
                <a:lnTo>
                  <a:pt x="354419" y="787723"/>
                </a:lnTo>
                <a:lnTo>
                  <a:pt x="402260" y="782938"/>
                </a:lnTo>
                <a:lnTo>
                  <a:pt x="448629" y="773682"/>
                </a:lnTo>
                <a:lnTo>
                  <a:pt x="492589" y="760399"/>
                </a:lnTo>
                <a:lnTo>
                  <a:pt x="552870" y="733174"/>
                </a:lnTo>
                <a:lnTo>
                  <a:pt x="607512" y="696061"/>
                </a:lnTo>
                <a:lnTo>
                  <a:pt x="483113" y="627329"/>
                </a:lnTo>
                <a:lnTo>
                  <a:pt x="365272" y="627329"/>
                </a:lnTo>
                <a:lnTo>
                  <a:pt x="343404" y="626731"/>
                </a:lnTo>
                <a:lnTo>
                  <a:pt x="303273" y="619024"/>
                </a:lnTo>
                <a:lnTo>
                  <a:pt x="264146" y="597120"/>
                </a:lnTo>
                <a:lnTo>
                  <a:pt x="235472" y="562408"/>
                </a:lnTo>
                <a:lnTo>
                  <a:pt x="214419" y="496517"/>
                </a:lnTo>
                <a:lnTo>
                  <a:pt x="211935" y="448987"/>
                </a:lnTo>
                <a:lnTo>
                  <a:pt x="216711" y="400862"/>
                </a:lnTo>
                <a:lnTo>
                  <a:pt x="227111" y="353867"/>
                </a:lnTo>
                <a:lnTo>
                  <a:pt x="241498" y="309727"/>
                </a:lnTo>
                <a:lnTo>
                  <a:pt x="270282" y="249474"/>
                </a:lnTo>
                <a:lnTo>
                  <a:pt x="313469" y="198983"/>
                </a:lnTo>
                <a:lnTo>
                  <a:pt x="378640" y="165969"/>
                </a:lnTo>
                <a:lnTo>
                  <a:pt x="414726" y="160700"/>
                </a:lnTo>
                <a:lnTo>
                  <a:pt x="732944" y="160700"/>
                </a:lnTo>
                <a:lnTo>
                  <a:pt x="713771" y="127649"/>
                </a:lnTo>
                <a:lnTo>
                  <a:pt x="682122" y="88894"/>
                </a:lnTo>
                <a:lnTo>
                  <a:pt x="647809" y="59334"/>
                </a:lnTo>
                <a:lnTo>
                  <a:pt x="602289" y="33146"/>
                </a:lnTo>
                <a:lnTo>
                  <a:pt x="554273" y="14989"/>
                </a:lnTo>
                <a:lnTo>
                  <a:pt x="504048" y="4170"/>
                </a:lnTo>
                <a:lnTo>
                  <a:pt x="451899" y="0"/>
                </a:lnTo>
                <a:close/>
              </a:path>
              <a:path w="826769" h="790575">
                <a:moveTo>
                  <a:pt x="440011" y="603516"/>
                </a:moveTo>
                <a:lnTo>
                  <a:pt x="398438" y="621606"/>
                </a:lnTo>
                <a:lnTo>
                  <a:pt x="365272" y="627329"/>
                </a:lnTo>
                <a:lnTo>
                  <a:pt x="483113" y="627329"/>
                </a:lnTo>
                <a:lnTo>
                  <a:pt x="440011" y="603516"/>
                </a:lnTo>
                <a:close/>
              </a:path>
              <a:path w="826769" h="790575">
                <a:moveTo>
                  <a:pt x="732944" y="160700"/>
                </a:moveTo>
                <a:lnTo>
                  <a:pt x="414726" y="160700"/>
                </a:lnTo>
                <a:lnTo>
                  <a:pt x="451632" y="163512"/>
                </a:lnTo>
                <a:lnTo>
                  <a:pt x="495186" y="179957"/>
                </a:lnTo>
                <a:lnTo>
                  <a:pt x="525461" y="208195"/>
                </a:lnTo>
                <a:lnTo>
                  <a:pt x="544442" y="245497"/>
                </a:lnTo>
                <a:lnTo>
                  <a:pt x="554112" y="289136"/>
                </a:lnTo>
                <a:lnTo>
                  <a:pt x="556458" y="336384"/>
                </a:lnTo>
                <a:lnTo>
                  <a:pt x="553281" y="381487"/>
                </a:lnTo>
                <a:lnTo>
                  <a:pt x="544459" y="426616"/>
                </a:lnTo>
                <a:lnTo>
                  <a:pt x="531051" y="471124"/>
                </a:lnTo>
                <a:lnTo>
                  <a:pt x="514116" y="514362"/>
                </a:lnTo>
                <a:lnTo>
                  <a:pt x="734164" y="514362"/>
                </a:lnTo>
                <a:lnTo>
                  <a:pt x="753924" y="452692"/>
                </a:lnTo>
                <a:lnTo>
                  <a:pt x="763228" y="406079"/>
                </a:lnTo>
                <a:lnTo>
                  <a:pt x="768300" y="358901"/>
                </a:lnTo>
                <a:lnTo>
                  <a:pt x="768987" y="311688"/>
                </a:lnTo>
                <a:lnTo>
                  <a:pt x="765136" y="264974"/>
                </a:lnTo>
                <a:lnTo>
                  <a:pt x="756597" y="219290"/>
                </a:lnTo>
                <a:lnTo>
                  <a:pt x="739636" y="172236"/>
                </a:lnTo>
                <a:lnTo>
                  <a:pt x="732944" y="160700"/>
                </a:lnTo>
                <a:close/>
              </a:path>
            </a:pathLst>
          </a:custGeom>
          <a:solidFill>
            <a:srgbClr val="000000"/>
          </a:solidFill>
        </p:spPr>
        <p:txBody>
          <a:bodyPr wrap="square" lIns="0" tIns="0" rIns="0" bIns="0" rtlCol="0"/>
          <a:lstStyle/>
          <a:p>
            <a:endParaRPr/>
          </a:p>
        </p:txBody>
      </p:sp>
      <p:sp>
        <p:nvSpPr>
          <p:cNvPr id="6" name="object 6"/>
          <p:cNvSpPr txBox="1"/>
          <p:nvPr/>
        </p:nvSpPr>
        <p:spPr>
          <a:xfrm>
            <a:off x="852758" y="3970451"/>
            <a:ext cx="3850004" cy="375920"/>
          </a:xfrm>
          <a:prstGeom prst="rect">
            <a:avLst/>
          </a:prstGeom>
        </p:spPr>
        <p:txBody>
          <a:bodyPr vert="horz" wrap="square" lIns="0" tIns="12700" rIns="0" bIns="0" rtlCol="0">
            <a:spAutoFit/>
          </a:bodyPr>
          <a:lstStyle/>
          <a:p>
            <a:pPr marL="12700">
              <a:lnSpc>
                <a:spcPct val="100000"/>
              </a:lnSpc>
              <a:spcBef>
                <a:spcPts val="100"/>
              </a:spcBef>
            </a:pPr>
            <a:r>
              <a:rPr lang="en-GB" sz="2300" b="1" spc="5" dirty="0">
                <a:solidFill>
                  <a:srgbClr val="FFFFFF"/>
                </a:solidFill>
                <a:latin typeface="Panton-ExtraBold"/>
                <a:cs typeface="Panton-ExtraBold"/>
              </a:rPr>
              <a:t>Gender Pay Gap Report </a:t>
            </a:r>
            <a:endParaRPr sz="2300" dirty="0">
              <a:latin typeface="Panton-ExtraBold"/>
              <a:cs typeface="Panton-ExtraBold"/>
            </a:endParaRPr>
          </a:p>
        </p:txBody>
      </p:sp>
      <p:sp>
        <p:nvSpPr>
          <p:cNvPr id="7" name="object 7"/>
          <p:cNvSpPr txBox="1"/>
          <p:nvPr/>
        </p:nvSpPr>
        <p:spPr>
          <a:xfrm>
            <a:off x="851300" y="4367263"/>
            <a:ext cx="2361800" cy="259045"/>
          </a:xfrm>
          <a:prstGeom prst="rect">
            <a:avLst/>
          </a:prstGeom>
        </p:spPr>
        <p:txBody>
          <a:bodyPr vert="horz" wrap="square" lIns="0" tIns="12700" rIns="0" bIns="0" rtlCol="0">
            <a:spAutoFit/>
          </a:bodyPr>
          <a:lstStyle/>
          <a:p>
            <a:pPr marL="12700">
              <a:lnSpc>
                <a:spcPct val="100000"/>
              </a:lnSpc>
              <a:spcBef>
                <a:spcPts val="2095"/>
              </a:spcBef>
            </a:pPr>
            <a:r>
              <a:rPr lang="en-GB" sz="1600" spc="-10" dirty="0">
                <a:latin typeface="Panton"/>
                <a:cs typeface="Panton"/>
              </a:rPr>
              <a:t>April 2023</a:t>
            </a:r>
            <a:endParaRPr sz="1600" dirty="0">
              <a:latin typeface="Panton"/>
              <a:cs typeface="Panto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5"/>
            <a:ext cx="7623175" cy="1256665"/>
          </a:xfrm>
          <a:custGeom>
            <a:avLst/>
            <a:gdLst/>
            <a:ahLst/>
            <a:cxnLst/>
            <a:rect l="l" t="t" r="r" b="b"/>
            <a:pathLst>
              <a:path w="7623175" h="1256665">
                <a:moveTo>
                  <a:pt x="7622997" y="0"/>
                </a:moveTo>
                <a:lnTo>
                  <a:pt x="0" y="0"/>
                </a:lnTo>
                <a:lnTo>
                  <a:pt x="0" y="1256398"/>
                </a:lnTo>
                <a:lnTo>
                  <a:pt x="7622997" y="0"/>
                </a:lnTo>
                <a:close/>
              </a:path>
            </a:pathLst>
          </a:custGeom>
          <a:solidFill>
            <a:srgbClr val="EC6907"/>
          </a:solidFill>
        </p:spPr>
        <p:txBody>
          <a:bodyPr wrap="square" lIns="0" tIns="0" rIns="0" bIns="0" rtlCol="0"/>
          <a:lstStyle/>
          <a:p>
            <a:endParaRPr/>
          </a:p>
        </p:txBody>
      </p:sp>
      <p:sp>
        <p:nvSpPr>
          <p:cNvPr id="4" name="object 4"/>
          <p:cNvSpPr/>
          <p:nvPr/>
        </p:nvSpPr>
        <p:spPr>
          <a:xfrm>
            <a:off x="788136" y="331575"/>
            <a:ext cx="375285" cy="452755"/>
          </a:xfrm>
          <a:custGeom>
            <a:avLst/>
            <a:gdLst/>
            <a:ahLst/>
            <a:cxnLst/>
            <a:rect l="l" t="t" r="r" b="b"/>
            <a:pathLst>
              <a:path w="375284" h="452755">
                <a:moveTo>
                  <a:pt x="235800" y="100139"/>
                </a:moveTo>
                <a:lnTo>
                  <a:pt x="117398" y="100139"/>
                </a:lnTo>
                <a:lnTo>
                  <a:pt x="49199" y="452475"/>
                </a:lnTo>
                <a:lnTo>
                  <a:pt x="167284" y="452475"/>
                </a:lnTo>
                <a:lnTo>
                  <a:pt x="235800" y="100139"/>
                </a:lnTo>
                <a:close/>
              </a:path>
              <a:path w="375284" h="452755">
                <a:moveTo>
                  <a:pt x="375221" y="0"/>
                </a:moveTo>
                <a:lnTo>
                  <a:pt x="20294" y="0"/>
                </a:lnTo>
                <a:lnTo>
                  <a:pt x="0" y="100139"/>
                </a:lnTo>
                <a:lnTo>
                  <a:pt x="355257" y="100139"/>
                </a:lnTo>
                <a:lnTo>
                  <a:pt x="375221" y="0"/>
                </a:lnTo>
                <a:close/>
              </a:path>
            </a:pathLst>
          </a:custGeom>
          <a:solidFill>
            <a:srgbClr val="000000"/>
          </a:solidFill>
        </p:spPr>
        <p:txBody>
          <a:bodyPr wrap="square" lIns="0" tIns="0" rIns="0" bIns="0" rtlCol="0"/>
          <a:lstStyle/>
          <a:p>
            <a:endParaRPr/>
          </a:p>
        </p:txBody>
      </p:sp>
      <p:sp>
        <p:nvSpPr>
          <p:cNvPr id="5" name="object 5"/>
          <p:cNvSpPr/>
          <p:nvPr/>
        </p:nvSpPr>
        <p:spPr>
          <a:xfrm>
            <a:off x="1102093" y="324695"/>
            <a:ext cx="370205" cy="466090"/>
          </a:xfrm>
          <a:custGeom>
            <a:avLst/>
            <a:gdLst/>
            <a:ahLst/>
            <a:cxnLst/>
            <a:rect l="l" t="t" r="r" b="b"/>
            <a:pathLst>
              <a:path w="370205" h="466090">
                <a:moveTo>
                  <a:pt x="38874" y="338950"/>
                </a:moveTo>
                <a:lnTo>
                  <a:pt x="0" y="432892"/>
                </a:lnTo>
                <a:lnTo>
                  <a:pt x="21640" y="444379"/>
                </a:lnTo>
                <a:lnTo>
                  <a:pt x="52571" y="454685"/>
                </a:lnTo>
                <a:lnTo>
                  <a:pt x="92933" y="462353"/>
                </a:lnTo>
                <a:lnTo>
                  <a:pt x="142862" y="465924"/>
                </a:lnTo>
                <a:lnTo>
                  <a:pt x="193500" y="461897"/>
                </a:lnTo>
                <a:lnTo>
                  <a:pt x="240507" y="449534"/>
                </a:lnTo>
                <a:lnTo>
                  <a:pt x="281397" y="428415"/>
                </a:lnTo>
                <a:lnTo>
                  <a:pt x="313682" y="398118"/>
                </a:lnTo>
                <a:lnTo>
                  <a:pt x="330129" y="367157"/>
                </a:lnTo>
                <a:lnTo>
                  <a:pt x="153873" y="367157"/>
                </a:lnTo>
                <a:lnTo>
                  <a:pt x="120842" y="364923"/>
                </a:lnTo>
                <a:lnTo>
                  <a:pt x="90039" y="358849"/>
                </a:lnTo>
                <a:lnTo>
                  <a:pt x="62404" y="349878"/>
                </a:lnTo>
                <a:lnTo>
                  <a:pt x="38874" y="338950"/>
                </a:lnTo>
                <a:close/>
              </a:path>
              <a:path w="370205" h="466090">
                <a:moveTo>
                  <a:pt x="252310" y="0"/>
                </a:moveTo>
                <a:lnTo>
                  <a:pt x="200061" y="4675"/>
                </a:lnTo>
                <a:lnTo>
                  <a:pt x="153275" y="18362"/>
                </a:lnTo>
                <a:lnTo>
                  <a:pt x="113753" y="40557"/>
                </a:lnTo>
                <a:lnTo>
                  <a:pt x="83295" y="70753"/>
                </a:lnTo>
                <a:lnTo>
                  <a:pt x="63700" y="108443"/>
                </a:lnTo>
                <a:lnTo>
                  <a:pt x="56769" y="153123"/>
                </a:lnTo>
                <a:lnTo>
                  <a:pt x="65812" y="195119"/>
                </a:lnTo>
                <a:lnTo>
                  <a:pt x="89092" y="228219"/>
                </a:lnTo>
                <a:lnTo>
                  <a:pt x="120832" y="253965"/>
                </a:lnTo>
                <a:lnTo>
                  <a:pt x="155257" y="273900"/>
                </a:lnTo>
                <a:lnTo>
                  <a:pt x="181809" y="287978"/>
                </a:lnTo>
                <a:lnTo>
                  <a:pt x="200982" y="300788"/>
                </a:lnTo>
                <a:lnTo>
                  <a:pt x="212609" y="313914"/>
                </a:lnTo>
                <a:lnTo>
                  <a:pt x="216522" y="328942"/>
                </a:lnTo>
                <a:lnTo>
                  <a:pt x="211328" y="346331"/>
                </a:lnTo>
                <a:lnTo>
                  <a:pt x="197451" y="358370"/>
                </a:lnTo>
                <a:lnTo>
                  <a:pt x="177447" y="365249"/>
                </a:lnTo>
                <a:lnTo>
                  <a:pt x="153873" y="367157"/>
                </a:lnTo>
                <a:lnTo>
                  <a:pt x="330129" y="367157"/>
                </a:lnTo>
                <a:lnTo>
                  <a:pt x="334876" y="358221"/>
                </a:lnTo>
                <a:lnTo>
                  <a:pt x="342493" y="308305"/>
                </a:lnTo>
                <a:lnTo>
                  <a:pt x="335747" y="271030"/>
                </a:lnTo>
                <a:lnTo>
                  <a:pt x="316645" y="239237"/>
                </a:lnTo>
                <a:lnTo>
                  <a:pt x="286890" y="212219"/>
                </a:lnTo>
                <a:lnTo>
                  <a:pt x="248183" y="189268"/>
                </a:lnTo>
                <a:lnTo>
                  <a:pt x="222836" y="175588"/>
                </a:lnTo>
                <a:lnTo>
                  <a:pt x="201658" y="162677"/>
                </a:lnTo>
                <a:lnTo>
                  <a:pt x="187131" y="149380"/>
                </a:lnTo>
                <a:lnTo>
                  <a:pt x="181737" y="134543"/>
                </a:lnTo>
                <a:lnTo>
                  <a:pt x="185516" y="120692"/>
                </a:lnTo>
                <a:lnTo>
                  <a:pt x="197008" y="109312"/>
                </a:lnTo>
                <a:lnTo>
                  <a:pt x="216444" y="101603"/>
                </a:lnTo>
                <a:lnTo>
                  <a:pt x="244055" y="98767"/>
                </a:lnTo>
                <a:lnTo>
                  <a:pt x="340673" y="98767"/>
                </a:lnTo>
                <a:lnTo>
                  <a:pt x="369709" y="21691"/>
                </a:lnTo>
                <a:lnTo>
                  <a:pt x="350628" y="14085"/>
                </a:lnTo>
                <a:lnTo>
                  <a:pt x="325845" y="7097"/>
                </a:lnTo>
                <a:lnTo>
                  <a:pt x="293644" y="1983"/>
                </a:lnTo>
                <a:lnTo>
                  <a:pt x="252310" y="0"/>
                </a:lnTo>
                <a:close/>
              </a:path>
              <a:path w="370205" h="466090">
                <a:moveTo>
                  <a:pt x="340673" y="98767"/>
                </a:moveTo>
                <a:lnTo>
                  <a:pt x="244055" y="98767"/>
                </a:lnTo>
                <a:lnTo>
                  <a:pt x="272228" y="100078"/>
                </a:lnTo>
                <a:lnTo>
                  <a:pt x="297456" y="104878"/>
                </a:lnTo>
                <a:lnTo>
                  <a:pt x="318354" y="111356"/>
                </a:lnTo>
                <a:lnTo>
                  <a:pt x="333540" y="117703"/>
                </a:lnTo>
                <a:lnTo>
                  <a:pt x="340673" y="98767"/>
                </a:lnTo>
                <a:close/>
              </a:path>
            </a:pathLst>
          </a:custGeom>
          <a:solidFill>
            <a:srgbClr val="000000"/>
          </a:solidFill>
        </p:spPr>
        <p:txBody>
          <a:bodyPr wrap="square" lIns="0" tIns="0" rIns="0" bIns="0" rtlCol="0"/>
          <a:lstStyle/>
          <a:p>
            <a:endParaRPr/>
          </a:p>
        </p:txBody>
      </p:sp>
      <p:sp>
        <p:nvSpPr>
          <p:cNvPr id="6" name="object 6"/>
          <p:cNvSpPr/>
          <p:nvPr/>
        </p:nvSpPr>
        <p:spPr>
          <a:xfrm>
            <a:off x="324657" y="324059"/>
            <a:ext cx="490220" cy="469265"/>
          </a:xfrm>
          <a:custGeom>
            <a:avLst/>
            <a:gdLst/>
            <a:ahLst/>
            <a:cxnLst/>
            <a:rect l="l" t="t" r="r" b="b"/>
            <a:pathLst>
              <a:path w="490219" h="469265">
                <a:moveTo>
                  <a:pt x="254346" y="260883"/>
                </a:moveTo>
                <a:lnTo>
                  <a:pt x="204371" y="309854"/>
                </a:lnTo>
                <a:lnTo>
                  <a:pt x="489829" y="468706"/>
                </a:lnTo>
                <a:lnTo>
                  <a:pt x="391569" y="381990"/>
                </a:lnTo>
                <a:lnTo>
                  <a:pt x="399075" y="372656"/>
                </a:lnTo>
                <a:lnTo>
                  <a:pt x="401323" y="369468"/>
                </a:lnTo>
                <a:lnTo>
                  <a:pt x="426168" y="326626"/>
                </a:lnTo>
                <a:lnTo>
                  <a:pt x="434213" y="305104"/>
                </a:lnTo>
                <a:lnTo>
                  <a:pt x="304460" y="305104"/>
                </a:lnTo>
                <a:lnTo>
                  <a:pt x="254346" y="260883"/>
                </a:lnTo>
                <a:close/>
              </a:path>
              <a:path w="490219" h="469265">
                <a:moveTo>
                  <a:pt x="267554" y="0"/>
                </a:moveTo>
                <a:lnTo>
                  <a:pt x="228222" y="1872"/>
                </a:lnTo>
                <a:lnTo>
                  <a:pt x="189591" y="9161"/>
                </a:lnTo>
                <a:lnTo>
                  <a:pt x="152489" y="22000"/>
                </a:lnTo>
                <a:lnTo>
                  <a:pt x="117744" y="40525"/>
                </a:lnTo>
                <a:lnTo>
                  <a:pt x="61625" y="91160"/>
                </a:lnTo>
                <a:lnTo>
                  <a:pt x="23040" y="156273"/>
                </a:lnTo>
                <a:lnTo>
                  <a:pt x="8750" y="199081"/>
                </a:lnTo>
                <a:lnTo>
                  <a:pt x="718" y="244446"/>
                </a:lnTo>
                <a:lnTo>
                  <a:pt x="0" y="290485"/>
                </a:lnTo>
                <a:lnTo>
                  <a:pt x="7648" y="335312"/>
                </a:lnTo>
                <a:lnTo>
                  <a:pt x="24718" y="377042"/>
                </a:lnTo>
                <a:lnTo>
                  <a:pt x="52263" y="413791"/>
                </a:lnTo>
                <a:lnTo>
                  <a:pt x="93555" y="444253"/>
                </a:lnTo>
                <a:lnTo>
                  <a:pt x="141385" y="461671"/>
                </a:lnTo>
                <a:lnTo>
                  <a:pt x="192512" y="467583"/>
                </a:lnTo>
                <a:lnTo>
                  <a:pt x="243692" y="463531"/>
                </a:lnTo>
                <a:lnTo>
                  <a:pt x="291684" y="451053"/>
                </a:lnTo>
                <a:lnTo>
                  <a:pt x="327442" y="434905"/>
                </a:lnTo>
                <a:lnTo>
                  <a:pt x="359857" y="412889"/>
                </a:lnTo>
                <a:lnTo>
                  <a:pt x="286096" y="372122"/>
                </a:lnTo>
                <a:lnTo>
                  <a:pt x="216169" y="372122"/>
                </a:lnTo>
                <a:lnTo>
                  <a:pt x="203193" y="371768"/>
                </a:lnTo>
                <a:lnTo>
                  <a:pt x="156184" y="354202"/>
                </a:lnTo>
                <a:lnTo>
                  <a:pt x="133429" y="321348"/>
                </a:lnTo>
                <a:lnTo>
                  <a:pt x="125857" y="287567"/>
                </a:lnTo>
                <a:lnTo>
                  <a:pt x="126150" y="252039"/>
                </a:lnTo>
                <a:lnTo>
                  <a:pt x="142751" y="183730"/>
                </a:lnTo>
                <a:lnTo>
                  <a:pt x="159821" y="147981"/>
                </a:lnTo>
                <a:lnTo>
                  <a:pt x="185435" y="118033"/>
                </a:lnTo>
                <a:lnTo>
                  <a:pt x="224094" y="98448"/>
                </a:lnTo>
                <a:lnTo>
                  <a:pt x="245504" y="95322"/>
                </a:lnTo>
                <a:lnTo>
                  <a:pt x="434256" y="95322"/>
                </a:lnTo>
                <a:lnTo>
                  <a:pt x="422886" y="75720"/>
                </a:lnTo>
                <a:lnTo>
                  <a:pt x="383759" y="35204"/>
                </a:lnTo>
                <a:lnTo>
                  <a:pt x="328280" y="8891"/>
                </a:lnTo>
                <a:lnTo>
                  <a:pt x="298489" y="2473"/>
                </a:lnTo>
                <a:lnTo>
                  <a:pt x="267554" y="0"/>
                </a:lnTo>
                <a:close/>
              </a:path>
              <a:path w="490219" h="469265">
                <a:moveTo>
                  <a:pt x="260505" y="357987"/>
                </a:moveTo>
                <a:lnTo>
                  <a:pt x="216169" y="372122"/>
                </a:lnTo>
                <a:lnTo>
                  <a:pt x="286096" y="372122"/>
                </a:lnTo>
                <a:lnTo>
                  <a:pt x="260505" y="357987"/>
                </a:lnTo>
                <a:close/>
              </a:path>
              <a:path w="490219" h="469265">
                <a:moveTo>
                  <a:pt x="434256" y="95322"/>
                </a:moveTo>
                <a:lnTo>
                  <a:pt x="245504" y="95322"/>
                </a:lnTo>
                <a:lnTo>
                  <a:pt x="267401" y="96989"/>
                </a:lnTo>
                <a:lnTo>
                  <a:pt x="298412" y="110343"/>
                </a:lnTo>
                <a:lnTo>
                  <a:pt x="317577" y="133992"/>
                </a:lnTo>
                <a:lnTo>
                  <a:pt x="327196" y="164778"/>
                </a:lnTo>
                <a:lnTo>
                  <a:pt x="329568" y="199542"/>
                </a:lnTo>
                <a:lnTo>
                  <a:pt x="327684" y="226293"/>
                </a:lnTo>
                <a:lnTo>
                  <a:pt x="322453" y="253061"/>
                </a:lnTo>
                <a:lnTo>
                  <a:pt x="314502" y="279461"/>
                </a:lnTo>
                <a:lnTo>
                  <a:pt x="304460" y="305104"/>
                </a:lnTo>
                <a:lnTo>
                  <a:pt x="434213" y="305104"/>
                </a:lnTo>
                <a:lnTo>
                  <a:pt x="443812" y="279426"/>
                </a:lnTo>
                <a:lnTo>
                  <a:pt x="453731" y="229710"/>
                </a:lnTo>
                <a:lnTo>
                  <a:pt x="455397" y="179317"/>
                </a:lnTo>
                <a:lnTo>
                  <a:pt x="448287" y="130086"/>
                </a:lnTo>
                <a:lnTo>
                  <a:pt x="438228" y="102169"/>
                </a:lnTo>
                <a:lnTo>
                  <a:pt x="434256" y="95322"/>
                </a:lnTo>
                <a:close/>
              </a:path>
            </a:pathLst>
          </a:custGeom>
          <a:solidFill>
            <a:srgbClr val="000000"/>
          </a:solidFill>
        </p:spPr>
        <p:txBody>
          <a:bodyPr wrap="square" lIns="0" tIns="0" rIns="0" bIns="0" rtlCol="0"/>
          <a:lstStyle/>
          <a:p>
            <a:endParaRPr/>
          </a:p>
        </p:txBody>
      </p:sp>
      <p:sp>
        <p:nvSpPr>
          <p:cNvPr id="7" name="object 7"/>
          <p:cNvSpPr/>
          <p:nvPr/>
        </p:nvSpPr>
        <p:spPr>
          <a:xfrm>
            <a:off x="5471998" y="338213"/>
            <a:ext cx="4896485" cy="0"/>
          </a:xfrm>
          <a:custGeom>
            <a:avLst/>
            <a:gdLst/>
            <a:ahLst/>
            <a:cxnLst/>
            <a:rect l="l" t="t" r="r" b="b"/>
            <a:pathLst>
              <a:path w="4896484">
                <a:moveTo>
                  <a:pt x="0" y="0"/>
                </a:moveTo>
                <a:lnTo>
                  <a:pt x="4896002" y="0"/>
                </a:lnTo>
              </a:path>
            </a:pathLst>
          </a:custGeom>
          <a:ln w="25577">
            <a:solidFill>
              <a:srgbClr val="EC6907"/>
            </a:solidFill>
          </a:ln>
        </p:spPr>
        <p:txBody>
          <a:bodyPr wrap="square" lIns="0" tIns="0" rIns="0" bIns="0" rtlCol="0"/>
          <a:lstStyle/>
          <a:p>
            <a:endParaRPr/>
          </a:p>
        </p:txBody>
      </p:sp>
      <p:sp>
        <p:nvSpPr>
          <p:cNvPr id="8" name="object 8"/>
          <p:cNvSpPr/>
          <p:nvPr/>
        </p:nvSpPr>
        <p:spPr>
          <a:xfrm>
            <a:off x="0" y="6957009"/>
            <a:ext cx="10692130" cy="603250"/>
          </a:xfrm>
          <a:custGeom>
            <a:avLst/>
            <a:gdLst/>
            <a:ahLst/>
            <a:cxnLst/>
            <a:rect l="l" t="t" r="r" b="b"/>
            <a:pathLst>
              <a:path w="10692130" h="603250">
                <a:moveTo>
                  <a:pt x="0" y="602996"/>
                </a:moveTo>
                <a:lnTo>
                  <a:pt x="10692003" y="602996"/>
                </a:lnTo>
                <a:lnTo>
                  <a:pt x="10692003" y="0"/>
                </a:lnTo>
                <a:lnTo>
                  <a:pt x="0" y="0"/>
                </a:lnTo>
                <a:lnTo>
                  <a:pt x="0" y="602996"/>
                </a:lnTo>
                <a:close/>
              </a:path>
            </a:pathLst>
          </a:custGeom>
          <a:solidFill>
            <a:srgbClr val="000000"/>
          </a:solidFill>
        </p:spPr>
        <p:txBody>
          <a:bodyPr wrap="square" lIns="0" tIns="0" rIns="0" bIns="0" rtlCol="0"/>
          <a:lstStyle/>
          <a:p>
            <a:endParaRPr/>
          </a:p>
        </p:txBody>
      </p:sp>
      <p:sp>
        <p:nvSpPr>
          <p:cNvPr id="9" name="object 9"/>
          <p:cNvSpPr txBox="1"/>
          <p:nvPr/>
        </p:nvSpPr>
        <p:spPr>
          <a:xfrm>
            <a:off x="311299" y="7124223"/>
            <a:ext cx="1724025" cy="250825"/>
          </a:xfrm>
          <a:prstGeom prst="rect">
            <a:avLst/>
          </a:prstGeom>
        </p:spPr>
        <p:txBody>
          <a:bodyPr vert="horz" wrap="square" lIns="0" tIns="19050" rIns="0" bIns="0" rtlCol="0">
            <a:spAutoFit/>
          </a:bodyPr>
          <a:lstStyle/>
          <a:p>
            <a:pPr marL="12700">
              <a:lnSpc>
                <a:spcPct val="100000"/>
              </a:lnSpc>
              <a:spcBef>
                <a:spcPts val="150"/>
              </a:spcBef>
            </a:pPr>
            <a:r>
              <a:rPr sz="800" dirty="0">
                <a:solidFill>
                  <a:srgbClr val="FFFFFF"/>
                </a:solidFill>
                <a:latin typeface="Panton"/>
                <a:cs typeface="Panton"/>
              </a:rPr>
              <a:t>© All </a:t>
            </a:r>
            <a:r>
              <a:rPr sz="800" spc="-5" dirty="0">
                <a:solidFill>
                  <a:srgbClr val="FFFFFF"/>
                </a:solidFill>
                <a:latin typeface="Panton"/>
                <a:cs typeface="Panton"/>
              </a:rPr>
              <a:t>Rights Reserved </a:t>
            </a:r>
            <a:r>
              <a:rPr sz="800" spc="-5" dirty="0">
                <a:solidFill>
                  <a:srgbClr val="EC6907"/>
                </a:solidFill>
                <a:latin typeface="Panton"/>
                <a:cs typeface="Panton"/>
              </a:rPr>
              <a:t>QTS </a:t>
            </a:r>
            <a:r>
              <a:rPr sz="800" dirty="0">
                <a:solidFill>
                  <a:srgbClr val="EC6907"/>
                </a:solidFill>
                <a:latin typeface="Panton"/>
                <a:cs typeface="Panton"/>
              </a:rPr>
              <a:t>GROUP</a:t>
            </a:r>
            <a:r>
              <a:rPr sz="800" spc="-85" dirty="0">
                <a:solidFill>
                  <a:srgbClr val="EC6907"/>
                </a:solidFill>
                <a:latin typeface="Panton"/>
                <a:cs typeface="Panton"/>
              </a:rPr>
              <a:t> </a:t>
            </a:r>
            <a:r>
              <a:rPr sz="800" spc="-15" dirty="0">
                <a:solidFill>
                  <a:srgbClr val="EC6907"/>
                </a:solidFill>
                <a:latin typeface="Panton"/>
                <a:cs typeface="Panton"/>
              </a:rPr>
              <a:t>Ltd</a:t>
            </a:r>
            <a:r>
              <a:rPr sz="800" spc="-15" dirty="0">
                <a:solidFill>
                  <a:srgbClr val="FFFFFF"/>
                </a:solidFill>
                <a:latin typeface="Panton"/>
                <a:cs typeface="Panton"/>
              </a:rPr>
              <a:t>,</a:t>
            </a:r>
            <a:endParaRPr sz="800">
              <a:latin typeface="Panton"/>
              <a:cs typeface="Panton"/>
            </a:endParaRPr>
          </a:p>
          <a:p>
            <a:pPr marL="12700">
              <a:lnSpc>
                <a:spcPct val="100000"/>
              </a:lnSpc>
              <a:spcBef>
                <a:spcPts val="40"/>
              </a:spcBef>
            </a:pPr>
            <a:r>
              <a:rPr sz="600" dirty="0">
                <a:solidFill>
                  <a:srgbClr val="FFFFFF"/>
                </a:solidFill>
                <a:latin typeface="Panton"/>
                <a:cs typeface="Panton"/>
              </a:rPr>
              <a:t>a wholly </a:t>
            </a:r>
            <a:r>
              <a:rPr sz="600" spc="-5" dirty="0">
                <a:solidFill>
                  <a:srgbClr val="FFFFFF"/>
                </a:solidFill>
                <a:latin typeface="Panton"/>
                <a:cs typeface="Panton"/>
              </a:rPr>
              <a:t>owned </a:t>
            </a:r>
            <a:r>
              <a:rPr sz="600" dirty="0">
                <a:solidFill>
                  <a:srgbClr val="FFFFFF"/>
                </a:solidFill>
                <a:latin typeface="Panton"/>
                <a:cs typeface="Panton"/>
              </a:rPr>
              <a:t>subsidiary </a:t>
            </a:r>
            <a:r>
              <a:rPr sz="600" spc="-5" dirty="0">
                <a:solidFill>
                  <a:srgbClr val="FFFFFF"/>
                </a:solidFill>
                <a:latin typeface="Panton"/>
                <a:cs typeface="Panton"/>
              </a:rPr>
              <a:t>of Renew Holdings</a:t>
            </a:r>
            <a:r>
              <a:rPr sz="600" spc="-50" dirty="0">
                <a:solidFill>
                  <a:srgbClr val="FFFFFF"/>
                </a:solidFill>
                <a:latin typeface="Panton"/>
                <a:cs typeface="Panton"/>
              </a:rPr>
              <a:t> </a:t>
            </a:r>
            <a:r>
              <a:rPr sz="600" dirty="0">
                <a:solidFill>
                  <a:srgbClr val="FFFFFF"/>
                </a:solidFill>
                <a:latin typeface="Panton"/>
                <a:cs typeface="Panton"/>
              </a:rPr>
              <a:t>plc</a:t>
            </a:r>
            <a:endParaRPr sz="600">
              <a:latin typeface="Panton"/>
              <a:cs typeface="Panton"/>
            </a:endParaRPr>
          </a:p>
        </p:txBody>
      </p:sp>
      <p:sp>
        <p:nvSpPr>
          <p:cNvPr id="10" name="object 10"/>
          <p:cNvSpPr/>
          <p:nvPr/>
        </p:nvSpPr>
        <p:spPr>
          <a:xfrm>
            <a:off x="9050918" y="7189568"/>
            <a:ext cx="1312431" cy="137875"/>
          </a:xfrm>
          <a:prstGeom prst="rect">
            <a:avLst/>
          </a:prstGeom>
          <a:blipFill>
            <a:blip r:embed="rId2" cstate="print"/>
            <a:stretch>
              <a:fillRect/>
            </a:stretch>
          </a:blipFill>
        </p:spPr>
        <p:txBody>
          <a:bodyPr wrap="square" lIns="0" tIns="0" rIns="0" bIns="0" rtlCol="0"/>
          <a:lstStyle/>
          <a:p>
            <a:endParaRPr/>
          </a:p>
        </p:txBody>
      </p:sp>
      <p:sp>
        <p:nvSpPr>
          <p:cNvPr id="11" name="object 11"/>
          <p:cNvSpPr txBox="1"/>
          <p:nvPr/>
        </p:nvSpPr>
        <p:spPr>
          <a:xfrm>
            <a:off x="2726300" y="7124646"/>
            <a:ext cx="1956435" cy="261620"/>
          </a:xfrm>
          <a:prstGeom prst="rect">
            <a:avLst/>
          </a:prstGeom>
        </p:spPr>
        <p:txBody>
          <a:bodyPr vert="horz" wrap="square" lIns="0" tIns="12700" rIns="0" bIns="0" rtlCol="0">
            <a:spAutoFit/>
          </a:bodyPr>
          <a:lstStyle/>
          <a:p>
            <a:pPr marL="12700">
              <a:lnSpc>
                <a:spcPts val="930"/>
              </a:lnSpc>
              <a:spcBef>
                <a:spcPts val="100"/>
              </a:spcBef>
            </a:pPr>
            <a:r>
              <a:rPr sz="800" spc="-5" dirty="0">
                <a:solidFill>
                  <a:srgbClr val="FFFFFF"/>
                </a:solidFill>
                <a:latin typeface="Panton"/>
                <a:cs typeface="Panton"/>
              </a:rPr>
              <a:t>Rench </a:t>
            </a:r>
            <a:r>
              <a:rPr sz="800" spc="-15" dirty="0">
                <a:solidFill>
                  <a:srgbClr val="FFFFFF"/>
                </a:solidFill>
                <a:latin typeface="Panton"/>
                <a:cs typeface="Panton"/>
              </a:rPr>
              <a:t>Farm, </a:t>
            </a:r>
            <a:r>
              <a:rPr sz="800" dirty="0">
                <a:solidFill>
                  <a:srgbClr val="FFFFFF"/>
                </a:solidFill>
                <a:latin typeface="Panton"/>
                <a:cs typeface="Panton"/>
              </a:rPr>
              <a:t>Drumclog, </a:t>
            </a:r>
            <a:r>
              <a:rPr sz="800" spc="-15" dirty="0">
                <a:solidFill>
                  <a:srgbClr val="FFFFFF"/>
                </a:solidFill>
                <a:latin typeface="Panton"/>
                <a:cs typeface="Panton"/>
              </a:rPr>
              <a:t>ML10</a:t>
            </a:r>
            <a:r>
              <a:rPr sz="800" spc="0" dirty="0">
                <a:solidFill>
                  <a:srgbClr val="FFFFFF"/>
                </a:solidFill>
                <a:latin typeface="Panton"/>
                <a:cs typeface="Panton"/>
              </a:rPr>
              <a:t> </a:t>
            </a:r>
            <a:r>
              <a:rPr sz="800" dirty="0">
                <a:solidFill>
                  <a:srgbClr val="FFFFFF"/>
                </a:solidFill>
                <a:latin typeface="Panton"/>
                <a:cs typeface="Panton"/>
              </a:rPr>
              <a:t>6QJ</a:t>
            </a:r>
            <a:endParaRPr sz="800">
              <a:latin typeface="Panton"/>
              <a:cs typeface="Panton"/>
            </a:endParaRPr>
          </a:p>
          <a:p>
            <a:pPr marL="12700">
              <a:lnSpc>
                <a:spcPts val="930"/>
              </a:lnSpc>
            </a:pPr>
            <a:r>
              <a:rPr sz="800" dirty="0">
                <a:solidFill>
                  <a:srgbClr val="FFFFFF"/>
                </a:solidFill>
                <a:latin typeface="Panton"/>
                <a:cs typeface="Panton"/>
                <a:hlinkClick r:id="rId3"/>
              </a:rPr>
              <a:t>01357 440222 |</a:t>
            </a:r>
            <a:r>
              <a:rPr sz="800" spc="175" dirty="0">
                <a:solidFill>
                  <a:srgbClr val="FFFFFF"/>
                </a:solidFill>
                <a:latin typeface="Panton"/>
                <a:cs typeface="Panton"/>
                <a:hlinkClick r:id="rId3"/>
              </a:rPr>
              <a:t> </a:t>
            </a:r>
            <a:r>
              <a:rPr sz="800" spc="-5" dirty="0">
                <a:solidFill>
                  <a:srgbClr val="FFFFFF"/>
                </a:solidFill>
                <a:latin typeface="Panton"/>
                <a:cs typeface="Panton"/>
                <a:hlinkClick r:id="rId3"/>
              </a:rPr>
              <a:t>enquiries@qtsgroup.com</a:t>
            </a:r>
            <a:endParaRPr sz="800">
              <a:latin typeface="Panton"/>
              <a:cs typeface="Panton"/>
            </a:endParaRPr>
          </a:p>
        </p:txBody>
      </p:sp>
      <p:sp>
        <p:nvSpPr>
          <p:cNvPr id="18" name="TextBox 17">
            <a:extLst>
              <a:ext uri="{FF2B5EF4-FFF2-40B4-BE49-F238E27FC236}">
                <a16:creationId xmlns:a16="http://schemas.microsoft.com/office/drawing/2014/main" id="{832849AC-4453-BA47-8450-B4450B9564E4}"/>
              </a:ext>
            </a:extLst>
          </p:cNvPr>
          <p:cNvSpPr txBox="1"/>
          <p:nvPr/>
        </p:nvSpPr>
        <p:spPr>
          <a:xfrm>
            <a:off x="374016" y="2192573"/>
            <a:ext cx="2196563" cy="369332"/>
          </a:xfrm>
          <a:prstGeom prst="rect">
            <a:avLst/>
          </a:prstGeom>
          <a:noFill/>
        </p:spPr>
        <p:txBody>
          <a:bodyPr wrap="none" rtlCol="0">
            <a:spAutoFit/>
          </a:bodyPr>
          <a:lstStyle/>
          <a:p>
            <a:r>
              <a:rPr lang="en-US" b="1" dirty="0" err="1"/>
              <a:t>Authorised</a:t>
            </a:r>
            <a:r>
              <a:rPr lang="en-US" b="1" dirty="0">
                <a:latin typeface="Arial" panose="020B0604020202020204" pitchFamily="34" charset="0"/>
                <a:cs typeface="Arial" panose="020B0604020202020204" pitchFamily="34" charset="0"/>
              </a:rPr>
              <a:t> </a:t>
            </a:r>
            <a:r>
              <a:rPr lang="en-US" b="1" dirty="0"/>
              <a:t>signature</a:t>
            </a:r>
          </a:p>
        </p:txBody>
      </p:sp>
      <p:pic>
        <p:nvPicPr>
          <p:cNvPr id="19" name="Picture 18">
            <a:extLst>
              <a:ext uri="{FF2B5EF4-FFF2-40B4-BE49-F238E27FC236}">
                <a16:creationId xmlns:a16="http://schemas.microsoft.com/office/drawing/2014/main" id="{94295DA9-10D4-CD40-AB17-99A45B3C91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846" y="2900718"/>
            <a:ext cx="1091911" cy="344133"/>
          </a:xfrm>
          <a:prstGeom prst="rect">
            <a:avLst/>
          </a:prstGeom>
          <a:solidFill>
            <a:srgbClr val="F36F23"/>
          </a:solidFill>
        </p:spPr>
      </p:pic>
      <p:sp>
        <p:nvSpPr>
          <p:cNvPr id="20" name="TextBox 19">
            <a:extLst>
              <a:ext uri="{FF2B5EF4-FFF2-40B4-BE49-F238E27FC236}">
                <a16:creationId xmlns:a16="http://schemas.microsoft.com/office/drawing/2014/main" id="{E5C73C6B-A4E6-5741-AB36-C6E1D52C57CA}"/>
              </a:ext>
            </a:extLst>
          </p:cNvPr>
          <p:cNvSpPr txBox="1"/>
          <p:nvPr/>
        </p:nvSpPr>
        <p:spPr>
          <a:xfrm>
            <a:off x="240819" y="3581034"/>
            <a:ext cx="2092752" cy="276999"/>
          </a:xfrm>
          <a:prstGeom prst="rect">
            <a:avLst/>
          </a:prstGeom>
          <a:noFill/>
        </p:spPr>
        <p:txBody>
          <a:bodyPr wrap="none" rtlCol="0">
            <a:spAutoFit/>
          </a:bodyPr>
          <a:lstStyle/>
          <a:p>
            <a:r>
              <a:rPr lang="en-US" sz="1200" dirty="0"/>
              <a:t>Jamie Lewis, Financial Director</a:t>
            </a:r>
          </a:p>
        </p:txBody>
      </p:sp>
    </p:spTree>
    <p:extLst>
      <p:ext uri="{BB962C8B-B14F-4D97-AF65-F5344CB8AC3E}">
        <p14:creationId xmlns:p14="http://schemas.microsoft.com/office/powerpoint/2010/main" val="1132322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2"/>
            <a:ext cx="10692130" cy="7560309"/>
          </a:xfrm>
          <a:custGeom>
            <a:avLst/>
            <a:gdLst/>
            <a:ahLst/>
            <a:cxnLst/>
            <a:rect l="l" t="t" r="r" b="b"/>
            <a:pathLst>
              <a:path w="10692130" h="7560309">
                <a:moveTo>
                  <a:pt x="0" y="7559992"/>
                </a:moveTo>
                <a:lnTo>
                  <a:pt x="10692003" y="7559992"/>
                </a:lnTo>
                <a:lnTo>
                  <a:pt x="10692003" y="0"/>
                </a:lnTo>
                <a:lnTo>
                  <a:pt x="0" y="0"/>
                </a:lnTo>
                <a:lnTo>
                  <a:pt x="0" y="7559992"/>
                </a:lnTo>
                <a:close/>
              </a:path>
            </a:pathLst>
          </a:custGeom>
          <a:solidFill>
            <a:srgbClr val="EC6907"/>
          </a:solidFill>
        </p:spPr>
        <p:txBody>
          <a:bodyPr wrap="square" lIns="0" tIns="0" rIns="0" bIns="0" rtlCol="0"/>
          <a:lstStyle/>
          <a:p>
            <a:endParaRPr/>
          </a:p>
        </p:txBody>
      </p:sp>
      <p:sp>
        <p:nvSpPr>
          <p:cNvPr id="3" name="object 3"/>
          <p:cNvSpPr/>
          <p:nvPr/>
        </p:nvSpPr>
        <p:spPr>
          <a:xfrm>
            <a:off x="1646468" y="3397638"/>
            <a:ext cx="633095" cy="763270"/>
          </a:xfrm>
          <a:custGeom>
            <a:avLst/>
            <a:gdLst/>
            <a:ahLst/>
            <a:cxnLst/>
            <a:rect l="l" t="t" r="r" b="b"/>
            <a:pathLst>
              <a:path w="633094" h="763270">
                <a:moveTo>
                  <a:pt x="397510" y="168821"/>
                </a:moveTo>
                <a:lnTo>
                  <a:pt x="197904" y="168821"/>
                </a:lnTo>
                <a:lnTo>
                  <a:pt x="82931" y="762812"/>
                </a:lnTo>
                <a:lnTo>
                  <a:pt x="282003" y="762812"/>
                </a:lnTo>
                <a:lnTo>
                  <a:pt x="397510" y="168821"/>
                </a:lnTo>
                <a:close/>
              </a:path>
              <a:path w="633094" h="763270">
                <a:moveTo>
                  <a:pt x="632548" y="0"/>
                </a:moveTo>
                <a:lnTo>
                  <a:pt x="34188" y="0"/>
                </a:lnTo>
                <a:lnTo>
                  <a:pt x="0" y="168821"/>
                </a:lnTo>
                <a:lnTo>
                  <a:pt x="598893" y="168821"/>
                </a:lnTo>
                <a:lnTo>
                  <a:pt x="632548" y="0"/>
                </a:lnTo>
                <a:close/>
              </a:path>
            </a:pathLst>
          </a:custGeom>
          <a:solidFill>
            <a:srgbClr val="000000"/>
          </a:solidFill>
        </p:spPr>
        <p:txBody>
          <a:bodyPr wrap="square" lIns="0" tIns="0" rIns="0" bIns="0" rtlCol="0"/>
          <a:lstStyle/>
          <a:p>
            <a:endParaRPr/>
          </a:p>
        </p:txBody>
      </p:sp>
      <p:sp>
        <p:nvSpPr>
          <p:cNvPr id="4" name="object 4"/>
          <p:cNvSpPr/>
          <p:nvPr/>
        </p:nvSpPr>
        <p:spPr>
          <a:xfrm>
            <a:off x="2175730" y="3386038"/>
            <a:ext cx="623570" cy="785495"/>
          </a:xfrm>
          <a:custGeom>
            <a:avLst/>
            <a:gdLst/>
            <a:ahLst/>
            <a:cxnLst/>
            <a:rect l="l" t="t" r="r" b="b"/>
            <a:pathLst>
              <a:path w="623569" h="785495">
                <a:moveTo>
                  <a:pt x="65531" y="571411"/>
                </a:moveTo>
                <a:lnTo>
                  <a:pt x="0" y="729792"/>
                </a:lnTo>
                <a:lnTo>
                  <a:pt x="27939" y="745367"/>
                </a:lnTo>
                <a:lnTo>
                  <a:pt x="65874" y="759979"/>
                </a:lnTo>
                <a:lnTo>
                  <a:pt x="113923" y="772372"/>
                </a:lnTo>
                <a:lnTo>
                  <a:pt x="172206" y="781288"/>
                </a:lnTo>
                <a:lnTo>
                  <a:pt x="240842" y="785469"/>
                </a:lnTo>
                <a:lnTo>
                  <a:pt x="287917" y="783466"/>
                </a:lnTo>
                <a:lnTo>
                  <a:pt x="333736" y="777378"/>
                </a:lnTo>
                <a:lnTo>
                  <a:pt x="377620" y="767090"/>
                </a:lnTo>
                <a:lnTo>
                  <a:pt x="418888" y="752488"/>
                </a:lnTo>
                <a:lnTo>
                  <a:pt x="456859" y="733455"/>
                </a:lnTo>
                <a:lnTo>
                  <a:pt x="490855" y="709875"/>
                </a:lnTo>
                <a:lnTo>
                  <a:pt x="520195" y="681635"/>
                </a:lnTo>
                <a:lnTo>
                  <a:pt x="544199" y="648617"/>
                </a:lnTo>
                <a:lnTo>
                  <a:pt x="558265" y="618972"/>
                </a:lnTo>
                <a:lnTo>
                  <a:pt x="259410" y="618972"/>
                </a:lnTo>
                <a:lnTo>
                  <a:pt x="203724" y="615205"/>
                </a:lnTo>
                <a:lnTo>
                  <a:pt x="151793" y="604964"/>
                </a:lnTo>
                <a:lnTo>
                  <a:pt x="105201" y="589836"/>
                </a:lnTo>
                <a:lnTo>
                  <a:pt x="65531" y="571411"/>
                </a:lnTo>
                <a:close/>
              </a:path>
              <a:path w="623569" h="785495">
                <a:moveTo>
                  <a:pt x="425361" y="0"/>
                </a:moveTo>
                <a:lnTo>
                  <a:pt x="371576" y="2857"/>
                </a:lnTo>
                <a:lnTo>
                  <a:pt x="320670" y="11307"/>
                </a:lnTo>
                <a:lnTo>
                  <a:pt x="273298" y="25166"/>
                </a:lnTo>
                <a:lnTo>
                  <a:pt x="230115" y="44249"/>
                </a:lnTo>
                <a:lnTo>
                  <a:pt x="191777" y="68372"/>
                </a:lnTo>
                <a:lnTo>
                  <a:pt x="158940" y="97350"/>
                </a:lnTo>
                <a:lnTo>
                  <a:pt x="132259" y="131000"/>
                </a:lnTo>
                <a:lnTo>
                  <a:pt x="112389" y="169138"/>
                </a:lnTo>
                <a:lnTo>
                  <a:pt x="99987" y="211579"/>
                </a:lnTo>
                <a:lnTo>
                  <a:pt x="95707" y="258140"/>
                </a:lnTo>
                <a:lnTo>
                  <a:pt x="102724" y="307132"/>
                </a:lnTo>
                <a:lnTo>
                  <a:pt x="121851" y="349075"/>
                </a:lnTo>
                <a:lnTo>
                  <a:pt x="150202" y="384738"/>
                </a:lnTo>
                <a:lnTo>
                  <a:pt x="184891" y="414893"/>
                </a:lnTo>
                <a:lnTo>
                  <a:pt x="223030" y="440309"/>
                </a:lnTo>
                <a:lnTo>
                  <a:pt x="261734" y="461759"/>
                </a:lnTo>
                <a:lnTo>
                  <a:pt x="306500" y="485488"/>
                </a:lnTo>
                <a:lnTo>
                  <a:pt x="338824" y="507082"/>
                </a:lnTo>
                <a:lnTo>
                  <a:pt x="358426" y="529214"/>
                </a:lnTo>
                <a:lnTo>
                  <a:pt x="365023" y="554558"/>
                </a:lnTo>
                <a:lnTo>
                  <a:pt x="356268" y="583869"/>
                </a:lnTo>
                <a:lnTo>
                  <a:pt x="332876" y="604162"/>
                </a:lnTo>
                <a:lnTo>
                  <a:pt x="299154" y="615756"/>
                </a:lnTo>
                <a:lnTo>
                  <a:pt x="259410" y="618972"/>
                </a:lnTo>
                <a:lnTo>
                  <a:pt x="558265" y="618972"/>
                </a:lnTo>
                <a:lnTo>
                  <a:pt x="562186" y="610707"/>
                </a:lnTo>
                <a:lnTo>
                  <a:pt x="573477" y="567789"/>
                </a:lnTo>
                <a:lnTo>
                  <a:pt x="577392" y="519747"/>
                </a:lnTo>
                <a:lnTo>
                  <a:pt x="572267" y="476770"/>
                </a:lnTo>
                <a:lnTo>
                  <a:pt x="557458" y="438079"/>
                </a:lnTo>
                <a:lnTo>
                  <a:pt x="533815" y="403318"/>
                </a:lnTo>
                <a:lnTo>
                  <a:pt x="502191" y="372133"/>
                </a:lnTo>
                <a:lnTo>
                  <a:pt x="463436" y="344170"/>
                </a:lnTo>
                <a:lnTo>
                  <a:pt x="418401" y="319074"/>
                </a:lnTo>
                <a:lnTo>
                  <a:pt x="375667" y="296016"/>
                </a:lnTo>
                <a:lnTo>
                  <a:pt x="339961" y="274253"/>
                </a:lnTo>
                <a:lnTo>
                  <a:pt x="315468" y="251837"/>
                </a:lnTo>
                <a:lnTo>
                  <a:pt x="306374" y="226822"/>
                </a:lnTo>
                <a:lnTo>
                  <a:pt x="312749" y="203460"/>
                </a:lnTo>
                <a:lnTo>
                  <a:pt x="332128" y="184272"/>
                </a:lnTo>
                <a:lnTo>
                  <a:pt x="364898" y="171277"/>
                </a:lnTo>
                <a:lnTo>
                  <a:pt x="411441" y="166497"/>
                </a:lnTo>
                <a:lnTo>
                  <a:pt x="574334" y="166497"/>
                </a:lnTo>
                <a:lnTo>
                  <a:pt x="623265" y="36576"/>
                </a:lnTo>
                <a:lnTo>
                  <a:pt x="591101" y="23751"/>
                </a:lnTo>
                <a:lnTo>
                  <a:pt x="549321" y="11968"/>
                </a:lnTo>
                <a:lnTo>
                  <a:pt x="495036" y="3345"/>
                </a:lnTo>
                <a:lnTo>
                  <a:pt x="425361" y="0"/>
                </a:lnTo>
                <a:close/>
              </a:path>
              <a:path w="623569" h="785495">
                <a:moveTo>
                  <a:pt x="574334" y="166497"/>
                </a:moveTo>
                <a:lnTo>
                  <a:pt x="411441" y="166497"/>
                </a:lnTo>
                <a:lnTo>
                  <a:pt x="458938" y="168712"/>
                </a:lnTo>
                <a:lnTo>
                  <a:pt x="501465" y="176809"/>
                </a:lnTo>
                <a:lnTo>
                  <a:pt x="536696" y="187735"/>
                </a:lnTo>
                <a:lnTo>
                  <a:pt x="562305" y="198437"/>
                </a:lnTo>
                <a:lnTo>
                  <a:pt x="574334" y="166497"/>
                </a:lnTo>
                <a:close/>
              </a:path>
            </a:pathLst>
          </a:custGeom>
          <a:solidFill>
            <a:srgbClr val="000000"/>
          </a:solidFill>
        </p:spPr>
        <p:txBody>
          <a:bodyPr wrap="square" lIns="0" tIns="0" rIns="0" bIns="0" rtlCol="0"/>
          <a:lstStyle/>
          <a:p>
            <a:endParaRPr/>
          </a:p>
        </p:txBody>
      </p:sp>
      <p:sp>
        <p:nvSpPr>
          <p:cNvPr id="5" name="object 5"/>
          <p:cNvSpPr/>
          <p:nvPr/>
        </p:nvSpPr>
        <p:spPr>
          <a:xfrm>
            <a:off x="864256" y="3384970"/>
            <a:ext cx="826769" cy="790575"/>
          </a:xfrm>
          <a:custGeom>
            <a:avLst/>
            <a:gdLst/>
            <a:ahLst/>
            <a:cxnLst/>
            <a:rect l="l" t="t" r="r" b="b"/>
            <a:pathLst>
              <a:path w="826769" h="790575">
                <a:moveTo>
                  <a:pt x="429635" y="439800"/>
                </a:moveTo>
                <a:lnTo>
                  <a:pt x="345396" y="522363"/>
                </a:lnTo>
                <a:lnTo>
                  <a:pt x="826625" y="790168"/>
                </a:lnTo>
                <a:lnTo>
                  <a:pt x="660979" y="643978"/>
                </a:lnTo>
                <a:lnTo>
                  <a:pt x="664311" y="639826"/>
                </a:lnTo>
                <a:lnTo>
                  <a:pt x="702130" y="583823"/>
                </a:lnTo>
                <a:lnTo>
                  <a:pt x="723222" y="542096"/>
                </a:lnTo>
                <a:lnTo>
                  <a:pt x="734164" y="514362"/>
                </a:lnTo>
                <a:lnTo>
                  <a:pt x="514116" y="514362"/>
                </a:lnTo>
                <a:lnTo>
                  <a:pt x="429635" y="439800"/>
                </a:lnTo>
                <a:close/>
              </a:path>
              <a:path w="826769" h="790575">
                <a:moveTo>
                  <a:pt x="451899" y="0"/>
                </a:moveTo>
                <a:lnTo>
                  <a:pt x="398801" y="1801"/>
                </a:lnTo>
                <a:lnTo>
                  <a:pt x="346282" y="9415"/>
                </a:lnTo>
                <a:lnTo>
                  <a:pt x="295056" y="22961"/>
                </a:lnTo>
                <a:lnTo>
                  <a:pt x="245835" y="42554"/>
                </a:lnTo>
                <a:lnTo>
                  <a:pt x="199334" y="68313"/>
                </a:lnTo>
                <a:lnTo>
                  <a:pt x="158085" y="98907"/>
                </a:lnTo>
                <a:lnTo>
                  <a:pt x="121360" y="134342"/>
                </a:lnTo>
                <a:lnTo>
                  <a:pt x="89295" y="173995"/>
                </a:lnTo>
                <a:lnTo>
                  <a:pt x="62027" y="217243"/>
                </a:lnTo>
                <a:lnTo>
                  <a:pt x="39695" y="263461"/>
                </a:lnTo>
                <a:lnTo>
                  <a:pt x="24072" y="306061"/>
                </a:lnTo>
                <a:lnTo>
                  <a:pt x="11992" y="350671"/>
                </a:lnTo>
                <a:lnTo>
                  <a:pt x="3840" y="396606"/>
                </a:lnTo>
                <a:lnTo>
                  <a:pt x="0" y="443180"/>
                </a:lnTo>
                <a:lnTo>
                  <a:pt x="853" y="489705"/>
                </a:lnTo>
                <a:lnTo>
                  <a:pt x="6785" y="535496"/>
                </a:lnTo>
                <a:lnTo>
                  <a:pt x="18179" y="579866"/>
                </a:lnTo>
                <a:lnTo>
                  <a:pt x="35419" y="622128"/>
                </a:lnTo>
                <a:lnTo>
                  <a:pt x="58888" y="661597"/>
                </a:lnTo>
                <a:lnTo>
                  <a:pt x="88971" y="697585"/>
                </a:lnTo>
                <a:lnTo>
                  <a:pt x="125954" y="728984"/>
                </a:lnTo>
                <a:lnTo>
                  <a:pt x="167091" y="753239"/>
                </a:lnTo>
                <a:lnTo>
                  <a:pt x="211443" y="770794"/>
                </a:lnTo>
                <a:lnTo>
                  <a:pt x="258074" y="782097"/>
                </a:lnTo>
                <a:lnTo>
                  <a:pt x="306045" y="787591"/>
                </a:lnTo>
                <a:lnTo>
                  <a:pt x="354419" y="787723"/>
                </a:lnTo>
                <a:lnTo>
                  <a:pt x="402260" y="782938"/>
                </a:lnTo>
                <a:lnTo>
                  <a:pt x="448629" y="773682"/>
                </a:lnTo>
                <a:lnTo>
                  <a:pt x="492589" y="760399"/>
                </a:lnTo>
                <a:lnTo>
                  <a:pt x="552870" y="733174"/>
                </a:lnTo>
                <a:lnTo>
                  <a:pt x="607512" y="696061"/>
                </a:lnTo>
                <a:lnTo>
                  <a:pt x="483113" y="627329"/>
                </a:lnTo>
                <a:lnTo>
                  <a:pt x="365272" y="627329"/>
                </a:lnTo>
                <a:lnTo>
                  <a:pt x="343404" y="626731"/>
                </a:lnTo>
                <a:lnTo>
                  <a:pt x="303273" y="619024"/>
                </a:lnTo>
                <a:lnTo>
                  <a:pt x="264146" y="597120"/>
                </a:lnTo>
                <a:lnTo>
                  <a:pt x="235472" y="562408"/>
                </a:lnTo>
                <a:lnTo>
                  <a:pt x="214419" y="496517"/>
                </a:lnTo>
                <a:lnTo>
                  <a:pt x="211935" y="448987"/>
                </a:lnTo>
                <a:lnTo>
                  <a:pt x="216711" y="400862"/>
                </a:lnTo>
                <a:lnTo>
                  <a:pt x="227111" y="353867"/>
                </a:lnTo>
                <a:lnTo>
                  <a:pt x="241498" y="309727"/>
                </a:lnTo>
                <a:lnTo>
                  <a:pt x="270282" y="249474"/>
                </a:lnTo>
                <a:lnTo>
                  <a:pt x="313469" y="198983"/>
                </a:lnTo>
                <a:lnTo>
                  <a:pt x="378640" y="165969"/>
                </a:lnTo>
                <a:lnTo>
                  <a:pt x="414726" y="160700"/>
                </a:lnTo>
                <a:lnTo>
                  <a:pt x="732944" y="160700"/>
                </a:lnTo>
                <a:lnTo>
                  <a:pt x="713771" y="127649"/>
                </a:lnTo>
                <a:lnTo>
                  <a:pt x="682122" y="88894"/>
                </a:lnTo>
                <a:lnTo>
                  <a:pt x="647809" y="59334"/>
                </a:lnTo>
                <a:lnTo>
                  <a:pt x="602289" y="33146"/>
                </a:lnTo>
                <a:lnTo>
                  <a:pt x="554273" y="14989"/>
                </a:lnTo>
                <a:lnTo>
                  <a:pt x="504048" y="4170"/>
                </a:lnTo>
                <a:lnTo>
                  <a:pt x="451899" y="0"/>
                </a:lnTo>
                <a:close/>
              </a:path>
              <a:path w="826769" h="790575">
                <a:moveTo>
                  <a:pt x="440011" y="603516"/>
                </a:moveTo>
                <a:lnTo>
                  <a:pt x="398438" y="621606"/>
                </a:lnTo>
                <a:lnTo>
                  <a:pt x="365272" y="627329"/>
                </a:lnTo>
                <a:lnTo>
                  <a:pt x="483113" y="627329"/>
                </a:lnTo>
                <a:lnTo>
                  <a:pt x="440011" y="603516"/>
                </a:lnTo>
                <a:close/>
              </a:path>
              <a:path w="826769" h="790575">
                <a:moveTo>
                  <a:pt x="732944" y="160700"/>
                </a:moveTo>
                <a:lnTo>
                  <a:pt x="414726" y="160700"/>
                </a:lnTo>
                <a:lnTo>
                  <a:pt x="451632" y="163512"/>
                </a:lnTo>
                <a:lnTo>
                  <a:pt x="495186" y="179957"/>
                </a:lnTo>
                <a:lnTo>
                  <a:pt x="525461" y="208195"/>
                </a:lnTo>
                <a:lnTo>
                  <a:pt x="544442" y="245497"/>
                </a:lnTo>
                <a:lnTo>
                  <a:pt x="554112" y="289136"/>
                </a:lnTo>
                <a:lnTo>
                  <a:pt x="556458" y="336384"/>
                </a:lnTo>
                <a:lnTo>
                  <a:pt x="553281" y="381487"/>
                </a:lnTo>
                <a:lnTo>
                  <a:pt x="544459" y="426616"/>
                </a:lnTo>
                <a:lnTo>
                  <a:pt x="531051" y="471124"/>
                </a:lnTo>
                <a:lnTo>
                  <a:pt x="514116" y="514362"/>
                </a:lnTo>
                <a:lnTo>
                  <a:pt x="734164" y="514362"/>
                </a:lnTo>
                <a:lnTo>
                  <a:pt x="753924" y="452692"/>
                </a:lnTo>
                <a:lnTo>
                  <a:pt x="763228" y="406079"/>
                </a:lnTo>
                <a:lnTo>
                  <a:pt x="768300" y="358901"/>
                </a:lnTo>
                <a:lnTo>
                  <a:pt x="768987" y="311688"/>
                </a:lnTo>
                <a:lnTo>
                  <a:pt x="765136" y="264974"/>
                </a:lnTo>
                <a:lnTo>
                  <a:pt x="756597" y="219290"/>
                </a:lnTo>
                <a:lnTo>
                  <a:pt x="739636" y="172236"/>
                </a:lnTo>
                <a:lnTo>
                  <a:pt x="732944" y="160700"/>
                </a:lnTo>
                <a:close/>
              </a:path>
            </a:pathLst>
          </a:custGeom>
          <a:solidFill>
            <a:srgbClr val="000000"/>
          </a:solidFill>
        </p:spPr>
        <p:txBody>
          <a:bodyPr wrap="square" lIns="0" tIns="0" rIns="0" bIns="0" rtlCol="0"/>
          <a:lstStyle/>
          <a:p>
            <a:endParaRPr/>
          </a:p>
        </p:txBody>
      </p:sp>
      <p:sp>
        <p:nvSpPr>
          <p:cNvPr id="6" name="object 6"/>
          <p:cNvSpPr/>
          <p:nvPr/>
        </p:nvSpPr>
        <p:spPr>
          <a:xfrm>
            <a:off x="9050918" y="7189568"/>
            <a:ext cx="1312431" cy="137875"/>
          </a:xfrm>
          <a:prstGeom prst="rect">
            <a:avLst/>
          </a:prstGeom>
          <a:blipFill>
            <a:blip r:embed="rId2" cstate="print"/>
            <a:stretch>
              <a:fillRect/>
            </a:stretch>
          </a:blipFill>
        </p:spPr>
        <p:txBody>
          <a:bodyPr wrap="square" lIns="0" tIns="0" rIns="0" bIns="0" rtlCol="0"/>
          <a:lstStyle/>
          <a:p>
            <a:endParaRPr/>
          </a:p>
        </p:txBody>
      </p:sp>
      <p:sp>
        <p:nvSpPr>
          <p:cNvPr id="7" name="object 7"/>
          <p:cNvSpPr txBox="1"/>
          <p:nvPr/>
        </p:nvSpPr>
        <p:spPr>
          <a:xfrm>
            <a:off x="311299" y="7130996"/>
            <a:ext cx="982344" cy="147320"/>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FFFFFF"/>
                </a:solidFill>
                <a:latin typeface="Panton"/>
                <a:cs typeface="Panton"/>
              </a:rPr>
              <a:t>© All </a:t>
            </a:r>
            <a:r>
              <a:rPr sz="800" spc="-5" dirty="0">
                <a:solidFill>
                  <a:srgbClr val="FFFFFF"/>
                </a:solidFill>
                <a:latin typeface="Panton"/>
                <a:cs typeface="Panton"/>
              </a:rPr>
              <a:t>Rights</a:t>
            </a:r>
            <a:r>
              <a:rPr sz="800" spc="-75" dirty="0">
                <a:solidFill>
                  <a:srgbClr val="FFFFFF"/>
                </a:solidFill>
                <a:latin typeface="Panton"/>
                <a:cs typeface="Panton"/>
              </a:rPr>
              <a:t> </a:t>
            </a:r>
            <a:r>
              <a:rPr sz="800" spc="-5" dirty="0">
                <a:solidFill>
                  <a:srgbClr val="FFFFFF"/>
                </a:solidFill>
                <a:latin typeface="Panton"/>
                <a:cs typeface="Panton"/>
              </a:rPr>
              <a:t>Reserved</a:t>
            </a:r>
            <a:endParaRPr sz="800">
              <a:latin typeface="Panton"/>
              <a:cs typeface="Panton"/>
            </a:endParaRPr>
          </a:p>
        </p:txBody>
      </p:sp>
      <p:sp>
        <p:nvSpPr>
          <p:cNvPr id="10" name="object 10"/>
          <p:cNvSpPr txBox="1"/>
          <p:nvPr/>
        </p:nvSpPr>
        <p:spPr>
          <a:xfrm>
            <a:off x="2726300" y="7242502"/>
            <a:ext cx="1956435" cy="149860"/>
          </a:xfrm>
          <a:prstGeom prst="rect">
            <a:avLst/>
          </a:prstGeom>
        </p:spPr>
        <p:txBody>
          <a:bodyPr vert="horz" wrap="square" lIns="0" tIns="8890" rIns="0" bIns="0" rtlCol="0">
            <a:spAutoFit/>
          </a:bodyPr>
          <a:lstStyle/>
          <a:p>
            <a:pPr marL="12700">
              <a:lnSpc>
                <a:spcPct val="100000"/>
              </a:lnSpc>
              <a:spcBef>
                <a:spcPts val="70"/>
              </a:spcBef>
            </a:pPr>
            <a:r>
              <a:rPr sz="800" dirty="0">
                <a:solidFill>
                  <a:srgbClr val="FFFFFF"/>
                </a:solidFill>
                <a:latin typeface="Panton"/>
                <a:cs typeface="Panton"/>
                <a:hlinkClick r:id="rId3"/>
              </a:rPr>
              <a:t>01357 440222 |</a:t>
            </a:r>
            <a:r>
              <a:rPr sz="800" spc="175" dirty="0">
                <a:solidFill>
                  <a:srgbClr val="FFFFFF"/>
                </a:solidFill>
                <a:latin typeface="Panton"/>
                <a:cs typeface="Panton"/>
                <a:hlinkClick r:id="rId3"/>
              </a:rPr>
              <a:t> </a:t>
            </a:r>
            <a:r>
              <a:rPr sz="800" spc="-5" dirty="0">
                <a:solidFill>
                  <a:srgbClr val="FFFFFF"/>
                </a:solidFill>
                <a:latin typeface="Panton"/>
                <a:cs typeface="Panton"/>
                <a:hlinkClick r:id="rId3"/>
              </a:rPr>
              <a:t>enquiries@qtsgroup.com</a:t>
            </a:r>
            <a:endParaRPr sz="800">
              <a:latin typeface="Panton"/>
              <a:cs typeface="Panton"/>
            </a:endParaRPr>
          </a:p>
        </p:txBody>
      </p:sp>
      <p:sp>
        <p:nvSpPr>
          <p:cNvPr id="11" name="object 11"/>
          <p:cNvSpPr txBox="1"/>
          <p:nvPr/>
        </p:nvSpPr>
        <p:spPr>
          <a:xfrm>
            <a:off x="311299" y="7260663"/>
            <a:ext cx="1628775" cy="118745"/>
          </a:xfrm>
          <a:prstGeom prst="rect">
            <a:avLst/>
          </a:prstGeom>
        </p:spPr>
        <p:txBody>
          <a:bodyPr vert="horz" wrap="square" lIns="0" tIns="10160" rIns="0" bIns="0" rtlCol="0">
            <a:spAutoFit/>
          </a:bodyPr>
          <a:lstStyle/>
          <a:p>
            <a:pPr marL="12700">
              <a:lnSpc>
                <a:spcPct val="100000"/>
              </a:lnSpc>
              <a:spcBef>
                <a:spcPts val="80"/>
              </a:spcBef>
            </a:pPr>
            <a:r>
              <a:rPr sz="600" dirty="0">
                <a:solidFill>
                  <a:srgbClr val="FFFFFF"/>
                </a:solidFill>
                <a:latin typeface="Panton"/>
                <a:cs typeface="Panton"/>
              </a:rPr>
              <a:t>a wholly </a:t>
            </a:r>
            <a:r>
              <a:rPr sz="600" spc="-5" dirty="0">
                <a:solidFill>
                  <a:srgbClr val="FFFFFF"/>
                </a:solidFill>
                <a:latin typeface="Panton"/>
                <a:cs typeface="Panton"/>
              </a:rPr>
              <a:t>owned </a:t>
            </a:r>
            <a:r>
              <a:rPr sz="600" dirty="0">
                <a:solidFill>
                  <a:srgbClr val="FFFFFF"/>
                </a:solidFill>
                <a:latin typeface="Panton"/>
                <a:cs typeface="Panton"/>
              </a:rPr>
              <a:t>subsidiary </a:t>
            </a:r>
            <a:r>
              <a:rPr sz="600" spc="-5" dirty="0">
                <a:solidFill>
                  <a:srgbClr val="FFFFFF"/>
                </a:solidFill>
                <a:latin typeface="Panton"/>
                <a:cs typeface="Panton"/>
              </a:rPr>
              <a:t>of Renew Holdings</a:t>
            </a:r>
            <a:r>
              <a:rPr sz="600" spc="-60" dirty="0">
                <a:solidFill>
                  <a:srgbClr val="FFFFFF"/>
                </a:solidFill>
                <a:latin typeface="Panton"/>
                <a:cs typeface="Panton"/>
              </a:rPr>
              <a:t> </a:t>
            </a:r>
            <a:r>
              <a:rPr sz="600" dirty="0">
                <a:solidFill>
                  <a:srgbClr val="FFFFFF"/>
                </a:solidFill>
                <a:latin typeface="Panton"/>
                <a:cs typeface="Panton"/>
              </a:rPr>
              <a:t>plc</a:t>
            </a:r>
            <a:endParaRPr sz="600">
              <a:latin typeface="Panton"/>
              <a:cs typeface="Panton"/>
            </a:endParaRPr>
          </a:p>
        </p:txBody>
      </p:sp>
      <p:sp>
        <p:nvSpPr>
          <p:cNvPr id="8" name="object 8"/>
          <p:cNvSpPr txBox="1"/>
          <p:nvPr/>
        </p:nvSpPr>
        <p:spPr>
          <a:xfrm>
            <a:off x="1991337" y="7130996"/>
            <a:ext cx="43815" cy="147320"/>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FFFFFF"/>
                </a:solidFill>
                <a:latin typeface="Panton"/>
                <a:cs typeface="Panton"/>
              </a:rPr>
              <a:t>,</a:t>
            </a:r>
            <a:endParaRPr sz="800">
              <a:latin typeface="Panton"/>
              <a:cs typeface="Panton"/>
            </a:endParaRPr>
          </a:p>
        </p:txBody>
      </p:sp>
      <p:sp>
        <p:nvSpPr>
          <p:cNvPr id="9" name="object 9"/>
          <p:cNvSpPr txBox="1"/>
          <p:nvPr/>
        </p:nvSpPr>
        <p:spPr>
          <a:xfrm>
            <a:off x="2726300" y="7124646"/>
            <a:ext cx="1507490" cy="147320"/>
          </a:xfrm>
          <a:prstGeom prst="rect">
            <a:avLst/>
          </a:prstGeom>
        </p:spPr>
        <p:txBody>
          <a:bodyPr vert="horz" wrap="square" lIns="0" tIns="12700" rIns="0" bIns="0" rtlCol="0">
            <a:spAutoFit/>
          </a:bodyPr>
          <a:lstStyle/>
          <a:p>
            <a:pPr marL="12700">
              <a:lnSpc>
                <a:spcPct val="100000"/>
              </a:lnSpc>
              <a:spcBef>
                <a:spcPts val="100"/>
              </a:spcBef>
            </a:pPr>
            <a:r>
              <a:rPr sz="800" spc="-5" dirty="0">
                <a:solidFill>
                  <a:srgbClr val="FFFFFF"/>
                </a:solidFill>
                <a:latin typeface="Panton"/>
                <a:cs typeface="Panton"/>
              </a:rPr>
              <a:t>Rench </a:t>
            </a:r>
            <a:r>
              <a:rPr sz="800" spc="-15" dirty="0">
                <a:solidFill>
                  <a:srgbClr val="FFFFFF"/>
                </a:solidFill>
                <a:latin typeface="Panton"/>
                <a:cs typeface="Panton"/>
              </a:rPr>
              <a:t>Farm, </a:t>
            </a:r>
            <a:r>
              <a:rPr sz="800" dirty="0">
                <a:solidFill>
                  <a:srgbClr val="FFFFFF"/>
                </a:solidFill>
                <a:latin typeface="Panton"/>
                <a:cs typeface="Panton"/>
              </a:rPr>
              <a:t>Drumclog, </a:t>
            </a:r>
            <a:r>
              <a:rPr sz="800" spc="-15" dirty="0">
                <a:solidFill>
                  <a:srgbClr val="FFFFFF"/>
                </a:solidFill>
                <a:latin typeface="Panton"/>
                <a:cs typeface="Panton"/>
              </a:rPr>
              <a:t>ML10</a:t>
            </a:r>
            <a:r>
              <a:rPr sz="800" spc="-45" dirty="0">
                <a:solidFill>
                  <a:srgbClr val="FFFFFF"/>
                </a:solidFill>
                <a:latin typeface="Panton"/>
                <a:cs typeface="Panton"/>
              </a:rPr>
              <a:t> </a:t>
            </a:r>
            <a:r>
              <a:rPr sz="800" dirty="0">
                <a:solidFill>
                  <a:srgbClr val="FFFFFF"/>
                </a:solidFill>
                <a:latin typeface="Panton"/>
                <a:cs typeface="Panton"/>
              </a:rPr>
              <a:t>6QJ</a:t>
            </a:r>
            <a:endParaRPr sz="800">
              <a:latin typeface="Panton"/>
              <a:cs typeface="Panto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412560" y="5963561"/>
            <a:ext cx="1153439" cy="65144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5"/>
            <a:ext cx="7623175" cy="1256665"/>
          </a:xfrm>
          <a:custGeom>
            <a:avLst/>
            <a:gdLst/>
            <a:ahLst/>
            <a:cxnLst/>
            <a:rect l="l" t="t" r="r" b="b"/>
            <a:pathLst>
              <a:path w="7623175" h="1256665">
                <a:moveTo>
                  <a:pt x="7622997" y="0"/>
                </a:moveTo>
                <a:lnTo>
                  <a:pt x="0" y="0"/>
                </a:lnTo>
                <a:lnTo>
                  <a:pt x="0" y="1256398"/>
                </a:lnTo>
                <a:lnTo>
                  <a:pt x="7622997" y="0"/>
                </a:lnTo>
                <a:close/>
              </a:path>
            </a:pathLst>
          </a:custGeom>
          <a:solidFill>
            <a:srgbClr val="EC6907"/>
          </a:solidFill>
        </p:spPr>
        <p:txBody>
          <a:bodyPr wrap="square" lIns="0" tIns="0" rIns="0" bIns="0" rtlCol="0"/>
          <a:lstStyle/>
          <a:p>
            <a:endParaRPr/>
          </a:p>
        </p:txBody>
      </p:sp>
      <p:sp>
        <p:nvSpPr>
          <p:cNvPr id="4" name="object 4"/>
          <p:cNvSpPr/>
          <p:nvPr/>
        </p:nvSpPr>
        <p:spPr>
          <a:xfrm>
            <a:off x="788136" y="331575"/>
            <a:ext cx="375285" cy="452755"/>
          </a:xfrm>
          <a:custGeom>
            <a:avLst/>
            <a:gdLst/>
            <a:ahLst/>
            <a:cxnLst/>
            <a:rect l="l" t="t" r="r" b="b"/>
            <a:pathLst>
              <a:path w="375284" h="452755">
                <a:moveTo>
                  <a:pt x="235800" y="100139"/>
                </a:moveTo>
                <a:lnTo>
                  <a:pt x="117398" y="100139"/>
                </a:lnTo>
                <a:lnTo>
                  <a:pt x="49199" y="452475"/>
                </a:lnTo>
                <a:lnTo>
                  <a:pt x="167284" y="452475"/>
                </a:lnTo>
                <a:lnTo>
                  <a:pt x="235800" y="100139"/>
                </a:lnTo>
                <a:close/>
              </a:path>
              <a:path w="375284" h="452755">
                <a:moveTo>
                  <a:pt x="375221" y="0"/>
                </a:moveTo>
                <a:lnTo>
                  <a:pt x="20294" y="0"/>
                </a:lnTo>
                <a:lnTo>
                  <a:pt x="0" y="100139"/>
                </a:lnTo>
                <a:lnTo>
                  <a:pt x="355257" y="100139"/>
                </a:lnTo>
                <a:lnTo>
                  <a:pt x="375221" y="0"/>
                </a:lnTo>
                <a:close/>
              </a:path>
            </a:pathLst>
          </a:custGeom>
          <a:solidFill>
            <a:srgbClr val="000000"/>
          </a:solidFill>
        </p:spPr>
        <p:txBody>
          <a:bodyPr wrap="square" lIns="0" tIns="0" rIns="0" bIns="0" rtlCol="0"/>
          <a:lstStyle/>
          <a:p>
            <a:endParaRPr/>
          </a:p>
        </p:txBody>
      </p:sp>
      <p:sp>
        <p:nvSpPr>
          <p:cNvPr id="5" name="object 5"/>
          <p:cNvSpPr/>
          <p:nvPr/>
        </p:nvSpPr>
        <p:spPr>
          <a:xfrm>
            <a:off x="1102093" y="324695"/>
            <a:ext cx="370205" cy="466090"/>
          </a:xfrm>
          <a:custGeom>
            <a:avLst/>
            <a:gdLst/>
            <a:ahLst/>
            <a:cxnLst/>
            <a:rect l="l" t="t" r="r" b="b"/>
            <a:pathLst>
              <a:path w="370205" h="466090">
                <a:moveTo>
                  <a:pt x="38874" y="338950"/>
                </a:moveTo>
                <a:lnTo>
                  <a:pt x="0" y="432892"/>
                </a:lnTo>
                <a:lnTo>
                  <a:pt x="21640" y="444379"/>
                </a:lnTo>
                <a:lnTo>
                  <a:pt x="52571" y="454685"/>
                </a:lnTo>
                <a:lnTo>
                  <a:pt x="92933" y="462353"/>
                </a:lnTo>
                <a:lnTo>
                  <a:pt x="142862" y="465924"/>
                </a:lnTo>
                <a:lnTo>
                  <a:pt x="193500" y="461897"/>
                </a:lnTo>
                <a:lnTo>
                  <a:pt x="240507" y="449534"/>
                </a:lnTo>
                <a:lnTo>
                  <a:pt x="281397" y="428415"/>
                </a:lnTo>
                <a:lnTo>
                  <a:pt x="313682" y="398118"/>
                </a:lnTo>
                <a:lnTo>
                  <a:pt x="330129" y="367157"/>
                </a:lnTo>
                <a:lnTo>
                  <a:pt x="153873" y="367157"/>
                </a:lnTo>
                <a:lnTo>
                  <a:pt x="120842" y="364923"/>
                </a:lnTo>
                <a:lnTo>
                  <a:pt x="90039" y="358849"/>
                </a:lnTo>
                <a:lnTo>
                  <a:pt x="62404" y="349878"/>
                </a:lnTo>
                <a:lnTo>
                  <a:pt x="38874" y="338950"/>
                </a:lnTo>
                <a:close/>
              </a:path>
              <a:path w="370205" h="466090">
                <a:moveTo>
                  <a:pt x="252310" y="0"/>
                </a:moveTo>
                <a:lnTo>
                  <a:pt x="200061" y="4675"/>
                </a:lnTo>
                <a:lnTo>
                  <a:pt x="153275" y="18362"/>
                </a:lnTo>
                <a:lnTo>
                  <a:pt x="113753" y="40557"/>
                </a:lnTo>
                <a:lnTo>
                  <a:pt x="83295" y="70753"/>
                </a:lnTo>
                <a:lnTo>
                  <a:pt x="63700" y="108443"/>
                </a:lnTo>
                <a:lnTo>
                  <a:pt x="56769" y="153123"/>
                </a:lnTo>
                <a:lnTo>
                  <a:pt x="65812" y="195119"/>
                </a:lnTo>
                <a:lnTo>
                  <a:pt x="89092" y="228219"/>
                </a:lnTo>
                <a:lnTo>
                  <a:pt x="120832" y="253965"/>
                </a:lnTo>
                <a:lnTo>
                  <a:pt x="155257" y="273900"/>
                </a:lnTo>
                <a:lnTo>
                  <a:pt x="181809" y="287978"/>
                </a:lnTo>
                <a:lnTo>
                  <a:pt x="200982" y="300788"/>
                </a:lnTo>
                <a:lnTo>
                  <a:pt x="212609" y="313914"/>
                </a:lnTo>
                <a:lnTo>
                  <a:pt x="216522" y="328942"/>
                </a:lnTo>
                <a:lnTo>
                  <a:pt x="211328" y="346331"/>
                </a:lnTo>
                <a:lnTo>
                  <a:pt x="197451" y="358370"/>
                </a:lnTo>
                <a:lnTo>
                  <a:pt x="177447" y="365249"/>
                </a:lnTo>
                <a:lnTo>
                  <a:pt x="153873" y="367157"/>
                </a:lnTo>
                <a:lnTo>
                  <a:pt x="330129" y="367157"/>
                </a:lnTo>
                <a:lnTo>
                  <a:pt x="334876" y="358221"/>
                </a:lnTo>
                <a:lnTo>
                  <a:pt x="342493" y="308305"/>
                </a:lnTo>
                <a:lnTo>
                  <a:pt x="335747" y="271030"/>
                </a:lnTo>
                <a:lnTo>
                  <a:pt x="316645" y="239237"/>
                </a:lnTo>
                <a:lnTo>
                  <a:pt x="286890" y="212219"/>
                </a:lnTo>
                <a:lnTo>
                  <a:pt x="248183" y="189268"/>
                </a:lnTo>
                <a:lnTo>
                  <a:pt x="222836" y="175588"/>
                </a:lnTo>
                <a:lnTo>
                  <a:pt x="201658" y="162677"/>
                </a:lnTo>
                <a:lnTo>
                  <a:pt x="187131" y="149380"/>
                </a:lnTo>
                <a:lnTo>
                  <a:pt x="181737" y="134543"/>
                </a:lnTo>
                <a:lnTo>
                  <a:pt x="185516" y="120692"/>
                </a:lnTo>
                <a:lnTo>
                  <a:pt x="197008" y="109312"/>
                </a:lnTo>
                <a:lnTo>
                  <a:pt x="216444" y="101603"/>
                </a:lnTo>
                <a:lnTo>
                  <a:pt x="244055" y="98767"/>
                </a:lnTo>
                <a:lnTo>
                  <a:pt x="340673" y="98767"/>
                </a:lnTo>
                <a:lnTo>
                  <a:pt x="369709" y="21691"/>
                </a:lnTo>
                <a:lnTo>
                  <a:pt x="350628" y="14085"/>
                </a:lnTo>
                <a:lnTo>
                  <a:pt x="325845" y="7097"/>
                </a:lnTo>
                <a:lnTo>
                  <a:pt x="293644" y="1983"/>
                </a:lnTo>
                <a:lnTo>
                  <a:pt x="252310" y="0"/>
                </a:lnTo>
                <a:close/>
              </a:path>
              <a:path w="370205" h="466090">
                <a:moveTo>
                  <a:pt x="340673" y="98767"/>
                </a:moveTo>
                <a:lnTo>
                  <a:pt x="244055" y="98767"/>
                </a:lnTo>
                <a:lnTo>
                  <a:pt x="272228" y="100078"/>
                </a:lnTo>
                <a:lnTo>
                  <a:pt x="297456" y="104878"/>
                </a:lnTo>
                <a:lnTo>
                  <a:pt x="318354" y="111356"/>
                </a:lnTo>
                <a:lnTo>
                  <a:pt x="333540" y="117703"/>
                </a:lnTo>
                <a:lnTo>
                  <a:pt x="340673" y="98767"/>
                </a:lnTo>
                <a:close/>
              </a:path>
            </a:pathLst>
          </a:custGeom>
          <a:solidFill>
            <a:srgbClr val="000000"/>
          </a:solidFill>
        </p:spPr>
        <p:txBody>
          <a:bodyPr wrap="square" lIns="0" tIns="0" rIns="0" bIns="0" rtlCol="0"/>
          <a:lstStyle/>
          <a:p>
            <a:endParaRPr/>
          </a:p>
        </p:txBody>
      </p:sp>
      <p:sp>
        <p:nvSpPr>
          <p:cNvPr id="6" name="object 6"/>
          <p:cNvSpPr/>
          <p:nvPr/>
        </p:nvSpPr>
        <p:spPr>
          <a:xfrm>
            <a:off x="324657" y="324059"/>
            <a:ext cx="490220" cy="469265"/>
          </a:xfrm>
          <a:custGeom>
            <a:avLst/>
            <a:gdLst/>
            <a:ahLst/>
            <a:cxnLst/>
            <a:rect l="l" t="t" r="r" b="b"/>
            <a:pathLst>
              <a:path w="490219" h="469265">
                <a:moveTo>
                  <a:pt x="254346" y="260883"/>
                </a:moveTo>
                <a:lnTo>
                  <a:pt x="204371" y="309854"/>
                </a:lnTo>
                <a:lnTo>
                  <a:pt x="489829" y="468706"/>
                </a:lnTo>
                <a:lnTo>
                  <a:pt x="391569" y="381990"/>
                </a:lnTo>
                <a:lnTo>
                  <a:pt x="399075" y="372656"/>
                </a:lnTo>
                <a:lnTo>
                  <a:pt x="401323" y="369468"/>
                </a:lnTo>
                <a:lnTo>
                  <a:pt x="426168" y="326626"/>
                </a:lnTo>
                <a:lnTo>
                  <a:pt x="434213" y="305104"/>
                </a:lnTo>
                <a:lnTo>
                  <a:pt x="304460" y="305104"/>
                </a:lnTo>
                <a:lnTo>
                  <a:pt x="254346" y="260883"/>
                </a:lnTo>
                <a:close/>
              </a:path>
              <a:path w="490219" h="469265">
                <a:moveTo>
                  <a:pt x="267554" y="0"/>
                </a:moveTo>
                <a:lnTo>
                  <a:pt x="228222" y="1872"/>
                </a:lnTo>
                <a:lnTo>
                  <a:pt x="189591" y="9161"/>
                </a:lnTo>
                <a:lnTo>
                  <a:pt x="152489" y="22000"/>
                </a:lnTo>
                <a:lnTo>
                  <a:pt x="117744" y="40525"/>
                </a:lnTo>
                <a:lnTo>
                  <a:pt x="61625" y="91160"/>
                </a:lnTo>
                <a:lnTo>
                  <a:pt x="23040" y="156273"/>
                </a:lnTo>
                <a:lnTo>
                  <a:pt x="8750" y="199081"/>
                </a:lnTo>
                <a:lnTo>
                  <a:pt x="718" y="244446"/>
                </a:lnTo>
                <a:lnTo>
                  <a:pt x="0" y="290485"/>
                </a:lnTo>
                <a:lnTo>
                  <a:pt x="7648" y="335312"/>
                </a:lnTo>
                <a:lnTo>
                  <a:pt x="24718" y="377042"/>
                </a:lnTo>
                <a:lnTo>
                  <a:pt x="52263" y="413791"/>
                </a:lnTo>
                <a:lnTo>
                  <a:pt x="93555" y="444253"/>
                </a:lnTo>
                <a:lnTo>
                  <a:pt x="141385" y="461671"/>
                </a:lnTo>
                <a:lnTo>
                  <a:pt x="192512" y="467583"/>
                </a:lnTo>
                <a:lnTo>
                  <a:pt x="243692" y="463531"/>
                </a:lnTo>
                <a:lnTo>
                  <a:pt x="291684" y="451053"/>
                </a:lnTo>
                <a:lnTo>
                  <a:pt x="327442" y="434905"/>
                </a:lnTo>
                <a:lnTo>
                  <a:pt x="359857" y="412889"/>
                </a:lnTo>
                <a:lnTo>
                  <a:pt x="286096" y="372122"/>
                </a:lnTo>
                <a:lnTo>
                  <a:pt x="216169" y="372122"/>
                </a:lnTo>
                <a:lnTo>
                  <a:pt x="203193" y="371768"/>
                </a:lnTo>
                <a:lnTo>
                  <a:pt x="156184" y="354202"/>
                </a:lnTo>
                <a:lnTo>
                  <a:pt x="133429" y="321348"/>
                </a:lnTo>
                <a:lnTo>
                  <a:pt x="125857" y="287567"/>
                </a:lnTo>
                <a:lnTo>
                  <a:pt x="126150" y="252039"/>
                </a:lnTo>
                <a:lnTo>
                  <a:pt x="142751" y="183730"/>
                </a:lnTo>
                <a:lnTo>
                  <a:pt x="159821" y="147981"/>
                </a:lnTo>
                <a:lnTo>
                  <a:pt x="185435" y="118033"/>
                </a:lnTo>
                <a:lnTo>
                  <a:pt x="224094" y="98448"/>
                </a:lnTo>
                <a:lnTo>
                  <a:pt x="245504" y="95322"/>
                </a:lnTo>
                <a:lnTo>
                  <a:pt x="434256" y="95322"/>
                </a:lnTo>
                <a:lnTo>
                  <a:pt x="422886" y="75720"/>
                </a:lnTo>
                <a:lnTo>
                  <a:pt x="383759" y="35204"/>
                </a:lnTo>
                <a:lnTo>
                  <a:pt x="328280" y="8891"/>
                </a:lnTo>
                <a:lnTo>
                  <a:pt x="298489" y="2473"/>
                </a:lnTo>
                <a:lnTo>
                  <a:pt x="267554" y="0"/>
                </a:lnTo>
                <a:close/>
              </a:path>
              <a:path w="490219" h="469265">
                <a:moveTo>
                  <a:pt x="260505" y="357987"/>
                </a:moveTo>
                <a:lnTo>
                  <a:pt x="216169" y="372122"/>
                </a:lnTo>
                <a:lnTo>
                  <a:pt x="286096" y="372122"/>
                </a:lnTo>
                <a:lnTo>
                  <a:pt x="260505" y="357987"/>
                </a:lnTo>
                <a:close/>
              </a:path>
              <a:path w="490219" h="469265">
                <a:moveTo>
                  <a:pt x="434256" y="95322"/>
                </a:moveTo>
                <a:lnTo>
                  <a:pt x="245504" y="95322"/>
                </a:lnTo>
                <a:lnTo>
                  <a:pt x="267401" y="96989"/>
                </a:lnTo>
                <a:lnTo>
                  <a:pt x="298412" y="110343"/>
                </a:lnTo>
                <a:lnTo>
                  <a:pt x="317577" y="133992"/>
                </a:lnTo>
                <a:lnTo>
                  <a:pt x="327196" y="164778"/>
                </a:lnTo>
                <a:lnTo>
                  <a:pt x="329568" y="199542"/>
                </a:lnTo>
                <a:lnTo>
                  <a:pt x="327684" y="226293"/>
                </a:lnTo>
                <a:lnTo>
                  <a:pt x="322453" y="253061"/>
                </a:lnTo>
                <a:lnTo>
                  <a:pt x="314502" y="279461"/>
                </a:lnTo>
                <a:lnTo>
                  <a:pt x="304460" y="305104"/>
                </a:lnTo>
                <a:lnTo>
                  <a:pt x="434213" y="305104"/>
                </a:lnTo>
                <a:lnTo>
                  <a:pt x="443812" y="279426"/>
                </a:lnTo>
                <a:lnTo>
                  <a:pt x="453731" y="229710"/>
                </a:lnTo>
                <a:lnTo>
                  <a:pt x="455397" y="179317"/>
                </a:lnTo>
                <a:lnTo>
                  <a:pt x="448287" y="130086"/>
                </a:lnTo>
                <a:lnTo>
                  <a:pt x="438228" y="102169"/>
                </a:lnTo>
                <a:lnTo>
                  <a:pt x="434256" y="95322"/>
                </a:lnTo>
                <a:close/>
              </a:path>
            </a:pathLst>
          </a:custGeom>
          <a:solidFill>
            <a:srgbClr val="000000"/>
          </a:solidFill>
        </p:spPr>
        <p:txBody>
          <a:bodyPr wrap="square" lIns="0" tIns="0" rIns="0" bIns="0" rtlCol="0"/>
          <a:lstStyle/>
          <a:p>
            <a:endParaRPr/>
          </a:p>
        </p:txBody>
      </p:sp>
      <p:sp>
        <p:nvSpPr>
          <p:cNvPr id="7" name="object 7"/>
          <p:cNvSpPr/>
          <p:nvPr/>
        </p:nvSpPr>
        <p:spPr>
          <a:xfrm>
            <a:off x="5471998" y="338213"/>
            <a:ext cx="4896485" cy="0"/>
          </a:xfrm>
          <a:custGeom>
            <a:avLst/>
            <a:gdLst/>
            <a:ahLst/>
            <a:cxnLst/>
            <a:rect l="l" t="t" r="r" b="b"/>
            <a:pathLst>
              <a:path w="4896484">
                <a:moveTo>
                  <a:pt x="0" y="0"/>
                </a:moveTo>
                <a:lnTo>
                  <a:pt x="4896002" y="0"/>
                </a:lnTo>
              </a:path>
            </a:pathLst>
          </a:custGeom>
          <a:ln w="25577">
            <a:solidFill>
              <a:srgbClr val="EC6907"/>
            </a:solidFill>
          </a:ln>
        </p:spPr>
        <p:txBody>
          <a:bodyPr wrap="square" lIns="0" tIns="0" rIns="0" bIns="0" rtlCol="0"/>
          <a:lstStyle/>
          <a:p>
            <a:endParaRPr/>
          </a:p>
        </p:txBody>
      </p:sp>
      <p:sp>
        <p:nvSpPr>
          <p:cNvPr id="8" name="object 8"/>
          <p:cNvSpPr/>
          <p:nvPr/>
        </p:nvSpPr>
        <p:spPr>
          <a:xfrm>
            <a:off x="0" y="6957009"/>
            <a:ext cx="10692130" cy="603250"/>
          </a:xfrm>
          <a:custGeom>
            <a:avLst/>
            <a:gdLst/>
            <a:ahLst/>
            <a:cxnLst/>
            <a:rect l="l" t="t" r="r" b="b"/>
            <a:pathLst>
              <a:path w="10692130" h="603250">
                <a:moveTo>
                  <a:pt x="0" y="602996"/>
                </a:moveTo>
                <a:lnTo>
                  <a:pt x="10692003" y="602996"/>
                </a:lnTo>
                <a:lnTo>
                  <a:pt x="10692003" y="0"/>
                </a:lnTo>
                <a:lnTo>
                  <a:pt x="0" y="0"/>
                </a:lnTo>
                <a:lnTo>
                  <a:pt x="0" y="602996"/>
                </a:lnTo>
                <a:close/>
              </a:path>
            </a:pathLst>
          </a:custGeom>
          <a:solidFill>
            <a:srgbClr val="000000"/>
          </a:solidFill>
        </p:spPr>
        <p:txBody>
          <a:bodyPr wrap="square" lIns="0" tIns="0" rIns="0" bIns="0" rtlCol="0"/>
          <a:lstStyle/>
          <a:p>
            <a:endParaRPr/>
          </a:p>
        </p:txBody>
      </p:sp>
      <p:sp>
        <p:nvSpPr>
          <p:cNvPr id="9" name="object 9"/>
          <p:cNvSpPr txBox="1"/>
          <p:nvPr/>
        </p:nvSpPr>
        <p:spPr>
          <a:xfrm>
            <a:off x="311299" y="7124223"/>
            <a:ext cx="1724025" cy="250825"/>
          </a:xfrm>
          <a:prstGeom prst="rect">
            <a:avLst/>
          </a:prstGeom>
        </p:spPr>
        <p:txBody>
          <a:bodyPr vert="horz" wrap="square" lIns="0" tIns="19050" rIns="0" bIns="0" rtlCol="0">
            <a:spAutoFit/>
          </a:bodyPr>
          <a:lstStyle/>
          <a:p>
            <a:pPr marL="12700">
              <a:lnSpc>
                <a:spcPct val="100000"/>
              </a:lnSpc>
              <a:spcBef>
                <a:spcPts val="150"/>
              </a:spcBef>
            </a:pPr>
            <a:r>
              <a:rPr sz="800" dirty="0">
                <a:solidFill>
                  <a:srgbClr val="FFFFFF"/>
                </a:solidFill>
                <a:latin typeface="Panton"/>
                <a:cs typeface="Panton"/>
              </a:rPr>
              <a:t>© All </a:t>
            </a:r>
            <a:r>
              <a:rPr sz="800" spc="-5" dirty="0">
                <a:solidFill>
                  <a:srgbClr val="FFFFFF"/>
                </a:solidFill>
                <a:latin typeface="Panton"/>
                <a:cs typeface="Panton"/>
              </a:rPr>
              <a:t>Rights Reserved </a:t>
            </a:r>
            <a:r>
              <a:rPr sz="800" spc="-5" dirty="0">
                <a:solidFill>
                  <a:srgbClr val="EC6907"/>
                </a:solidFill>
                <a:latin typeface="Panton"/>
                <a:cs typeface="Panton"/>
              </a:rPr>
              <a:t>QTS </a:t>
            </a:r>
            <a:r>
              <a:rPr sz="800" dirty="0">
                <a:solidFill>
                  <a:srgbClr val="EC6907"/>
                </a:solidFill>
                <a:latin typeface="Panton"/>
                <a:cs typeface="Panton"/>
              </a:rPr>
              <a:t>GROUP</a:t>
            </a:r>
            <a:r>
              <a:rPr sz="800" spc="-85" dirty="0">
                <a:solidFill>
                  <a:srgbClr val="EC6907"/>
                </a:solidFill>
                <a:latin typeface="Panton"/>
                <a:cs typeface="Panton"/>
              </a:rPr>
              <a:t> </a:t>
            </a:r>
            <a:r>
              <a:rPr sz="800" spc="-15" dirty="0">
                <a:solidFill>
                  <a:srgbClr val="EC6907"/>
                </a:solidFill>
                <a:latin typeface="Panton"/>
                <a:cs typeface="Panton"/>
              </a:rPr>
              <a:t>Ltd</a:t>
            </a:r>
            <a:r>
              <a:rPr sz="800" spc="-15" dirty="0">
                <a:solidFill>
                  <a:srgbClr val="FFFFFF"/>
                </a:solidFill>
                <a:latin typeface="Panton"/>
                <a:cs typeface="Panton"/>
              </a:rPr>
              <a:t>,</a:t>
            </a:r>
            <a:endParaRPr sz="800">
              <a:latin typeface="Panton"/>
              <a:cs typeface="Panton"/>
            </a:endParaRPr>
          </a:p>
          <a:p>
            <a:pPr marL="12700">
              <a:lnSpc>
                <a:spcPct val="100000"/>
              </a:lnSpc>
              <a:spcBef>
                <a:spcPts val="40"/>
              </a:spcBef>
            </a:pPr>
            <a:r>
              <a:rPr sz="600" dirty="0">
                <a:solidFill>
                  <a:srgbClr val="FFFFFF"/>
                </a:solidFill>
                <a:latin typeface="Panton"/>
                <a:cs typeface="Panton"/>
              </a:rPr>
              <a:t>a wholly </a:t>
            </a:r>
            <a:r>
              <a:rPr sz="600" spc="-5" dirty="0">
                <a:solidFill>
                  <a:srgbClr val="FFFFFF"/>
                </a:solidFill>
                <a:latin typeface="Panton"/>
                <a:cs typeface="Panton"/>
              </a:rPr>
              <a:t>owned </a:t>
            </a:r>
            <a:r>
              <a:rPr sz="600" dirty="0">
                <a:solidFill>
                  <a:srgbClr val="FFFFFF"/>
                </a:solidFill>
                <a:latin typeface="Panton"/>
                <a:cs typeface="Panton"/>
              </a:rPr>
              <a:t>subsidiary </a:t>
            </a:r>
            <a:r>
              <a:rPr sz="600" spc="-5" dirty="0">
                <a:solidFill>
                  <a:srgbClr val="FFFFFF"/>
                </a:solidFill>
                <a:latin typeface="Panton"/>
                <a:cs typeface="Panton"/>
              </a:rPr>
              <a:t>of Renew Holdings</a:t>
            </a:r>
            <a:r>
              <a:rPr sz="600" spc="-50" dirty="0">
                <a:solidFill>
                  <a:srgbClr val="FFFFFF"/>
                </a:solidFill>
                <a:latin typeface="Panton"/>
                <a:cs typeface="Panton"/>
              </a:rPr>
              <a:t> </a:t>
            </a:r>
            <a:r>
              <a:rPr sz="600" dirty="0">
                <a:solidFill>
                  <a:srgbClr val="FFFFFF"/>
                </a:solidFill>
                <a:latin typeface="Panton"/>
                <a:cs typeface="Panton"/>
              </a:rPr>
              <a:t>plc</a:t>
            </a:r>
            <a:endParaRPr sz="600">
              <a:latin typeface="Panton"/>
              <a:cs typeface="Panton"/>
            </a:endParaRPr>
          </a:p>
        </p:txBody>
      </p:sp>
      <p:sp>
        <p:nvSpPr>
          <p:cNvPr id="10" name="object 10"/>
          <p:cNvSpPr/>
          <p:nvPr/>
        </p:nvSpPr>
        <p:spPr>
          <a:xfrm>
            <a:off x="9050918" y="7189568"/>
            <a:ext cx="1312431" cy="137875"/>
          </a:xfrm>
          <a:prstGeom prst="rect">
            <a:avLst/>
          </a:prstGeom>
          <a:blipFill>
            <a:blip r:embed="rId3" cstate="print"/>
            <a:stretch>
              <a:fillRect/>
            </a:stretch>
          </a:blipFill>
        </p:spPr>
        <p:txBody>
          <a:bodyPr wrap="square" lIns="0" tIns="0" rIns="0" bIns="0" rtlCol="0"/>
          <a:lstStyle/>
          <a:p>
            <a:endParaRPr/>
          </a:p>
        </p:txBody>
      </p:sp>
      <p:sp>
        <p:nvSpPr>
          <p:cNvPr id="11" name="object 11"/>
          <p:cNvSpPr txBox="1"/>
          <p:nvPr/>
        </p:nvSpPr>
        <p:spPr>
          <a:xfrm>
            <a:off x="2726300" y="7124646"/>
            <a:ext cx="1956435" cy="261620"/>
          </a:xfrm>
          <a:prstGeom prst="rect">
            <a:avLst/>
          </a:prstGeom>
        </p:spPr>
        <p:txBody>
          <a:bodyPr vert="horz" wrap="square" lIns="0" tIns="12700" rIns="0" bIns="0" rtlCol="0">
            <a:spAutoFit/>
          </a:bodyPr>
          <a:lstStyle/>
          <a:p>
            <a:pPr marL="12700">
              <a:lnSpc>
                <a:spcPts val="930"/>
              </a:lnSpc>
              <a:spcBef>
                <a:spcPts val="100"/>
              </a:spcBef>
            </a:pPr>
            <a:r>
              <a:rPr sz="800" spc="-5" dirty="0">
                <a:solidFill>
                  <a:srgbClr val="FFFFFF"/>
                </a:solidFill>
                <a:latin typeface="Panton"/>
                <a:cs typeface="Panton"/>
              </a:rPr>
              <a:t>Rench </a:t>
            </a:r>
            <a:r>
              <a:rPr sz="800" spc="-15" dirty="0">
                <a:solidFill>
                  <a:srgbClr val="FFFFFF"/>
                </a:solidFill>
                <a:latin typeface="Panton"/>
                <a:cs typeface="Panton"/>
              </a:rPr>
              <a:t>Farm, </a:t>
            </a:r>
            <a:r>
              <a:rPr sz="800" dirty="0">
                <a:solidFill>
                  <a:srgbClr val="FFFFFF"/>
                </a:solidFill>
                <a:latin typeface="Panton"/>
                <a:cs typeface="Panton"/>
              </a:rPr>
              <a:t>Drumclog, </a:t>
            </a:r>
            <a:r>
              <a:rPr sz="800" spc="-15" dirty="0">
                <a:solidFill>
                  <a:srgbClr val="FFFFFF"/>
                </a:solidFill>
                <a:latin typeface="Panton"/>
                <a:cs typeface="Panton"/>
              </a:rPr>
              <a:t>ML10</a:t>
            </a:r>
            <a:r>
              <a:rPr sz="800" spc="0" dirty="0">
                <a:solidFill>
                  <a:srgbClr val="FFFFFF"/>
                </a:solidFill>
                <a:latin typeface="Panton"/>
                <a:cs typeface="Panton"/>
              </a:rPr>
              <a:t> </a:t>
            </a:r>
            <a:r>
              <a:rPr sz="800" dirty="0">
                <a:solidFill>
                  <a:srgbClr val="FFFFFF"/>
                </a:solidFill>
                <a:latin typeface="Panton"/>
                <a:cs typeface="Panton"/>
              </a:rPr>
              <a:t>6QJ</a:t>
            </a:r>
            <a:endParaRPr sz="800">
              <a:latin typeface="Panton"/>
              <a:cs typeface="Panton"/>
            </a:endParaRPr>
          </a:p>
          <a:p>
            <a:pPr marL="12700">
              <a:lnSpc>
                <a:spcPts val="930"/>
              </a:lnSpc>
            </a:pPr>
            <a:r>
              <a:rPr sz="800" dirty="0">
                <a:solidFill>
                  <a:srgbClr val="FFFFFF"/>
                </a:solidFill>
                <a:latin typeface="Panton"/>
                <a:cs typeface="Panton"/>
                <a:hlinkClick r:id="rId4"/>
              </a:rPr>
              <a:t>01357 440222 |</a:t>
            </a:r>
            <a:r>
              <a:rPr sz="800" spc="175" dirty="0">
                <a:solidFill>
                  <a:srgbClr val="FFFFFF"/>
                </a:solidFill>
                <a:latin typeface="Panton"/>
                <a:cs typeface="Panton"/>
                <a:hlinkClick r:id="rId4"/>
              </a:rPr>
              <a:t> </a:t>
            </a:r>
            <a:r>
              <a:rPr sz="800" spc="-5" dirty="0">
                <a:solidFill>
                  <a:srgbClr val="FFFFFF"/>
                </a:solidFill>
                <a:latin typeface="Panton"/>
                <a:cs typeface="Panton"/>
                <a:hlinkClick r:id="rId4"/>
              </a:rPr>
              <a:t>enquiries@qtsgroup.com</a:t>
            </a:r>
            <a:endParaRPr sz="800">
              <a:latin typeface="Panton"/>
              <a:cs typeface="Panton"/>
            </a:endParaRPr>
          </a:p>
        </p:txBody>
      </p:sp>
      <p:sp>
        <p:nvSpPr>
          <p:cNvPr id="14" name="object 14"/>
          <p:cNvSpPr txBox="1">
            <a:spLocks noGrp="1"/>
          </p:cNvSpPr>
          <p:nvPr>
            <p:ph type="title"/>
          </p:nvPr>
        </p:nvSpPr>
        <p:spPr>
          <a:xfrm>
            <a:off x="393700" y="1321994"/>
            <a:ext cx="8077200" cy="289823"/>
          </a:xfrm>
          <a:prstGeom prst="rect">
            <a:avLst/>
          </a:prstGeom>
        </p:spPr>
        <p:txBody>
          <a:bodyPr vert="horz" wrap="square" lIns="0" tIns="12700" rIns="0" bIns="0" rtlCol="0">
            <a:spAutoFit/>
          </a:bodyPr>
          <a:lstStyle/>
          <a:p>
            <a:pPr marL="12700">
              <a:lnSpc>
                <a:spcPct val="100000"/>
              </a:lnSpc>
              <a:spcBef>
                <a:spcPts val="100"/>
              </a:spcBef>
            </a:pPr>
            <a:r>
              <a:rPr lang="en-GB" sz="1800" spc="15" dirty="0"/>
              <a:t>Rail infrastructure, engineering, electrification &amp; training specialists </a:t>
            </a:r>
            <a:endParaRPr sz="1800" spc="-5" dirty="0"/>
          </a:p>
        </p:txBody>
      </p:sp>
      <p:sp>
        <p:nvSpPr>
          <p:cNvPr id="16" name="TextBox 15">
            <a:extLst>
              <a:ext uri="{FF2B5EF4-FFF2-40B4-BE49-F238E27FC236}">
                <a16:creationId xmlns:a16="http://schemas.microsoft.com/office/drawing/2014/main" id="{1123A3C8-347C-FA42-B565-708921EC7028}"/>
              </a:ext>
            </a:extLst>
          </p:cNvPr>
          <p:cNvSpPr txBox="1"/>
          <p:nvPr/>
        </p:nvSpPr>
        <p:spPr>
          <a:xfrm>
            <a:off x="393700" y="2130366"/>
            <a:ext cx="9601200" cy="646331"/>
          </a:xfrm>
          <a:prstGeom prst="rect">
            <a:avLst/>
          </a:prstGeom>
          <a:noFill/>
        </p:spPr>
        <p:txBody>
          <a:bodyPr wrap="square" rtlCol="0">
            <a:spAutoFit/>
          </a:bodyPr>
          <a:lstStyle/>
          <a:p>
            <a:r>
              <a:rPr lang="en-US" dirty="0"/>
              <a:t>QTS Group is one of the UK’s leading rail contractors, providing specialist services in rail engineering, infrastructure, electrification &amp; training.</a:t>
            </a:r>
          </a:p>
        </p:txBody>
      </p:sp>
      <p:sp>
        <p:nvSpPr>
          <p:cNvPr id="17" name="Rectangle 16">
            <a:extLst>
              <a:ext uri="{FF2B5EF4-FFF2-40B4-BE49-F238E27FC236}">
                <a16:creationId xmlns:a16="http://schemas.microsoft.com/office/drawing/2014/main" id="{2BF66CE9-C54D-AA49-A98D-9E83CF5DFFFC}"/>
              </a:ext>
            </a:extLst>
          </p:cNvPr>
          <p:cNvSpPr/>
          <p:nvPr/>
        </p:nvSpPr>
        <p:spPr>
          <a:xfrm>
            <a:off x="393700" y="2715141"/>
            <a:ext cx="9144000" cy="3970318"/>
          </a:xfrm>
          <a:prstGeom prst="rect">
            <a:avLst/>
          </a:prstGeom>
        </p:spPr>
        <p:txBody>
          <a:bodyPr wrap="square">
            <a:spAutoFit/>
          </a:bodyPr>
          <a:lstStyle/>
          <a:p>
            <a:r>
              <a:rPr lang="en-US" dirty="0"/>
              <a:t>We provide specialist services in:</a:t>
            </a:r>
          </a:p>
          <a:p>
            <a:endParaRPr lang="en-US" dirty="0"/>
          </a:p>
          <a:p>
            <a:pPr marL="285750" indent="-285750">
              <a:buFont typeface="Arial" panose="020B0604020202020204" pitchFamily="34" charset="0"/>
              <a:buChar char="•"/>
            </a:pPr>
            <a:r>
              <a:rPr lang="en-US" dirty="0"/>
              <a:t>Vegetation Management</a:t>
            </a:r>
          </a:p>
          <a:p>
            <a:pPr marL="285750" indent="-285750">
              <a:buFont typeface="Arial" panose="020B0604020202020204" pitchFamily="34" charset="0"/>
              <a:buChar char="•"/>
            </a:pPr>
            <a:r>
              <a:rPr lang="en-US" dirty="0"/>
              <a:t>Drainage Services</a:t>
            </a:r>
          </a:p>
          <a:p>
            <a:pPr marL="285750" indent="-285750">
              <a:buFont typeface="Arial" panose="020B0604020202020204" pitchFamily="34" charset="0"/>
              <a:buChar char="•"/>
            </a:pPr>
            <a:r>
              <a:rPr lang="en-US" dirty="0"/>
              <a:t>Fencing</a:t>
            </a:r>
          </a:p>
          <a:p>
            <a:pPr marL="285750" indent="-285750">
              <a:buFont typeface="Arial" panose="020B0604020202020204" pitchFamily="34" charset="0"/>
              <a:buChar char="•"/>
            </a:pPr>
            <a:r>
              <a:rPr lang="en-US" dirty="0"/>
              <a:t>Training</a:t>
            </a:r>
          </a:p>
          <a:p>
            <a:pPr marL="285750" indent="-285750">
              <a:buFont typeface="Arial" panose="020B0604020202020204" pitchFamily="34" charset="0"/>
              <a:buChar char="•"/>
            </a:pPr>
            <a:r>
              <a:rPr lang="en-US" dirty="0"/>
              <a:t>Civil Engineering</a:t>
            </a:r>
          </a:p>
          <a:p>
            <a:pPr marL="285750" indent="-285750">
              <a:buFont typeface="Arial" panose="020B0604020202020204" pitchFamily="34" charset="0"/>
              <a:buChar char="•"/>
            </a:pPr>
            <a:r>
              <a:rPr lang="en-US" dirty="0"/>
              <a:t>Earthworks</a:t>
            </a:r>
          </a:p>
          <a:p>
            <a:pPr marL="285750" indent="-285750">
              <a:buFont typeface="Arial" panose="020B0604020202020204" pitchFamily="34" charset="0"/>
              <a:buChar char="•"/>
            </a:pPr>
            <a:r>
              <a:rPr lang="en-US" dirty="0"/>
              <a:t>Geotechnical Services</a:t>
            </a:r>
          </a:p>
          <a:p>
            <a:pPr marL="285750" indent="-285750">
              <a:buFont typeface="Arial" panose="020B0604020202020204" pitchFamily="34" charset="0"/>
              <a:buChar char="•"/>
            </a:pPr>
            <a:r>
              <a:rPr lang="en-US" dirty="0"/>
              <a:t>Industrial Rope Access</a:t>
            </a:r>
          </a:p>
          <a:p>
            <a:pPr marL="285750" indent="-285750">
              <a:buFont typeface="Arial" panose="020B0604020202020204" pitchFamily="34" charset="0"/>
              <a:buChar char="•"/>
            </a:pPr>
            <a:r>
              <a:rPr lang="en-US" dirty="0"/>
              <a:t>Specialist Plant Fleet</a:t>
            </a:r>
          </a:p>
          <a:p>
            <a:pPr marL="285750" indent="-285750">
              <a:buFont typeface="Arial" panose="020B0604020202020204" pitchFamily="34" charset="0"/>
              <a:buChar char="•"/>
            </a:pPr>
            <a:r>
              <a:rPr lang="en-US" dirty="0"/>
              <a:t>Electrification</a:t>
            </a:r>
          </a:p>
          <a:p>
            <a:endParaRPr lang="en-US" dirty="0"/>
          </a:p>
          <a:p>
            <a:r>
              <a:rPr lang="en-US" dirty="0"/>
              <a:t>Our clients include major </a:t>
            </a:r>
            <a:r>
              <a:rPr lang="en-US" dirty="0" err="1"/>
              <a:t>organisations</a:t>
            </a:r>
            <a:r>
              <a:rPr lang="en-US" dirty="0"/>
              <a:t> across the rail, utilities, construction and public sectors.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7623175" cy="1256665"/>
          </a:xfrm>
          <a:custGeom>
            <a:avLst/>
            <a:gdLst/>
            <a:ahLst/>
            <a:cxnLst/>
            <a:rect l="l" t="t" r="r" b="b"/>
            <a:pathLst>
              <a:path w="7623175" h="1256665">
                <a:moveTo>
                  <a:pt x="7622997" y="0"/>
                </a:moveTo>
                <a:lnTo>
                  <a:pt x="0" y="0"/>
                </a:lnTo>
                <a:lnTo>
                  <a:pt x="0" y="1256398"/>
                </a:lnTo>
                <a:lnTo>
                  <a:pt x="7622997" y="0"/>
                </a:lnTo>
                <a:close/>
              </a:path>
            </a:pathLst>
          </a:custGeom>
          <a:solidFill>
            <a:srgbClr val="EC6907"/>
          </a:solidFill>
        </p:spPr>
        <p:txBody>
          <a:bodyPr wrap="square" lIns="0" tIns="0" rIns="0" bIns="0" rtlCol="0"/>
          <a:lstStyle/>
          <a:p>
            <a:endParaRPr/>
          </a:p>
        </p:txBody>
      </p:sp>
      <p:sp>
        <p:nvSpPr>
          <p:cNvPr id="4" name="object 4"/>
          <p:cNvSpPr/>
          <p:nvPr/>
        </p:nvSpPr>
        <p:spPr>
          <a:xfrm>
            <a:off x="788136" y="331575"/>
            <a:ext cx="375285" cy="452755"/>
          </a:xfrm>
          <a:custGeom>
            <a:avLst/>
            <a:gdLst/>
            <a:ahLst/>
            <a:cxnLst/>
            <a:rect l="l" t="t" r="r" b="b"/>
            <a:pathLst>
              <a:path w="375284" h="452755">
                <a:moveTo>
                  <a:pt x="235800" y="100139"/>
                </a:moveTo>
                <a:lnTo>
                  <a:pt x="117398" y="100139"/>
                </a:lnTo>
                <a:lnTo>
                  <a:pt x="49199" y="452475"/>
                </a:lnTo>
                <a:lnTo>
                  <a:pt x="167284" y="452475"/>
                </a:lnTo>
                <a:lnTo>
                  <a:pt x="235800" y="100139"/>
                </a:lnTo>
                <a:close/>
              </a:path>
              <a:path w="375284" h="452755">
                <a:moveTo>
                  <a:pt x="375221" y="0"/>
                </a:moveTo>
                <a:lnTo>
                  <a:pt x="20294" y="0"/>
                </a:lnTo>
                <a:lnTo>
                  <a:pt x="0" y="100139"/>
                </a:lnTo>
                <a:lnTo>
                  <a:pt x="355257" y="100139"/>
                </a:lnTo>
                <a:lnTo>
                  <a:pt x="375221" y="0"/>
                </a:lnTo>
                <a:close/>
              </a:path>
            </a:pathLst>
          </a:custGeom>
          <a:solidFill>
            <a:srgbClr val="000000"/>
          </a:solidFill>
        </p:spPr>
        <p:txBody>
          <a:bodyPr wrap="square" lIns="0" tIns="0" rIns="0" bIns="0" rtlCol="0"/>
          <a:lstStyle/>
          <a:p>
            <a:endParaRPr/>
          </a:p>
        </p:txBody>
      </p:sp>
      <p:sp>
        <p:nvSpPr>
          <p:cNvPr id="5" name="object 5"/>
          <p:cNvSpPr/>
          <p:nvPr/>
        </p:nvSpPr>
        <p:spPr>
          <a:xfrm>
            <a:off x="1102093" y="324695"/>
            <a:ext cx="370205" cy="466090"/>
          </a:xfrm>
          <a:custGeom>
            <a:avLst/>
            <a:gdLst/>
            <a:ahLst/>
            <a:cxnLst/>
            <a:rect l="l" t="t" r="r" b="b"/>
            <a:pathLst>
              <a:path w="370205" h="466090">
                <a:moveTo>
                  <a:pt x="38874" y="338950"/>
                </a:moveTo>
                <a:lnTo>
                  <a:pt x="0" y="432892"/>
                </a:lnTo>
                <a:lnTo>
                  <a:pt x="21640" y="444379"/>
                </a:lnTo>
                <a:lnTo>
                  <a:pt x="52571" y="454685"/>
                </a:lnTo>
                <a:lnTo>
                  <a:pt x="92933" y="462353"/>
                </a:lnTo>
                <a:lnTo>
                  <a:pt x="142862" y="465924"/>
                </a:lnTo>
                <a:lnTo>
                  <a:pt x="193500" y="461897"/>
                </a:lnTo>
                <a:lnTo>
                  <a:pt x="240507" y="449534"/>
                </a:lnTo>
                <a:lnTo>
                  <a:pt x="281397" y="428415"/>
                </a:lnTo>
                <a:lnTo>
                  <a:pt x="313682" y="398118"/>
                </a:lnTo>
                <a:lnTo>
                  <a:pt x="330129" y="367157"/>
                </a:lnTo>
                <a:lnTo>
                  <a:pt x="153873" y="367157"/>
                </a:lnTo>
                <a:lnTo>
                  <a:pt x="120842" y="364923"/>
                </a:lnTo>
                <a:lnTo>
                  <a:pt x="90039" y="358849"/>
                </a:lnTo>
                <a:lnTo>
                  <a:pt x="62404" y="349878"/>
                </a:lnTo>
                <a:lnTo>
                  <a:pt x="38874" y="338950"/>
                </a:lnTo>
                <a:close/>
              </a:path>
              <a:path w="370205" h="466090">
                <a:moveTo>
                  <a:pt x="252310" y="0"/>
                </a:moveTo>
                <a:lnTo>
                  <a:pt x="200061" y="4675"/>
                </a:lnTo>
                <a:lnTo>
                  <a:pt x="153275" y="18362"/>
                </a:lnTo>
                <a:lnTo>
                  <a:pt x="113753" y="40557"/>
                </a:lnTo>
                <a:lnTo>
                  <a:pt x="83295" y="70753"/>
                </a:lnTo>
                <a:lnTo>
                  <a:pt x="63700" y="108443"/>
                </a:lnTo>
                <a:lnTo>
                  <a:pt x="56769" y="153123"/>
                </a:lnTo>
                <a:lnTo>
                  <a:pt x="65812" y="195119"/>
                </a:lnTo>
                <a:lnTo>
                  <a:pt x="89092" y="228219"/>
                </a:lnTo>
                <a:lnTo>
                  <a:pt x="120832" y="253965"/>
                </a:lnTo>
                <a:lnTo>
                  <a:pt x="155257" y="273900"/>
                </a:lnTo>
                <a:lnTo>
                  <a:pt x="181809" y="287978"/>
                </a:lnTo>
                <a:lnTo>
                  <a:pt x="200982" y="300788"/>
                </a:lnTo>
                <a:lnTo>
                  <a:pt x="212609" y="313914"/>
                </a:lnTo>
                <a:lnTo>
                  <a:pt x="216522" y="328942"/>
                </a:lnTo>
                <a:lnTo>
                  <a:pt x="211328" y="346331"/>
                </a:lnTo>
                <a:lnTo>
                  <a:pt x="197451" y="358370"/>
                </a:lnTo>
                <a:lnTo>
                  <a:pt x="177447" y="365249"/>
                </a:lnTo>
                <a:lnTo>
                  <a:pt x="153873" y="367157"/>
                </a:lnTo>
                <a:lnTo>
                  <a:pt x="330129" y="367157"/>
                </a:lnTo>
                <a:lnTo>
                  <a:pt x="334876" y="358221"/>
                </a:lnTo>
                <a:lnTo>
                  <a:pt x="342493" y="308305"/>
                </a:lnTo>
                <a:lnTo>
                  <a:pt x="335747" y="271030"/>
                </a:lnTo>
                <a:lnTo>
                  <a:pt x="316645" y="239237"/>
                </a:lnTo>
                <a:lnTo>
                  <a:pt x="286890" y="212219"/>
                </a:lnTo>
                <a:lnTo>
                  <a:pt x="248183" y="189268"/>
                </a:lnTo>
                <a:lnTo>
                  <a:pt x="222836" y="175588"/>
                </a:lnTo>
                <a:lnTo>
                  <a:pt x="201658" y="162677"/>
                </a:lnTo>
                <a:lnTo>
                  <a:pt x="187131" y="149380"/>
                </a:lnTo>
                <a:lnTo>
                  <a:pt x="181737" y="134543"/>
                </a:lnTo>
                <a:lnTo>
                  <a:pt x="185516" y="120692"/>
                </a:lnTo>
                <a:lnTo>
                  <a:pt x="197008" y="109312"/>
                </a:lnTo>
                <a:lnTo>
                  <a:pt x="216444" y="101603"/>
                </a:lnTo>
                <a:lnTo>
                  <a:pt x="244055" y="98767"/>
                </a:lnTo>
                <a:lnTo>
                  <a:pt x="340673" y="98767"/>
                </a:lnTo>
                <a:lnTo>
                  <a:pt x="369709" y="21691"/>
                </a:lnTo>
                <a:lnTo>
                  <a:pt x="350628" y="14085"/>
                </a:lnTo>
                <a:lnTo>
                  <a:pt x="325845" y="7097"/>
                </a:lnTo>
                <a:lnTo>
                  <a:pt x="293644" y="1983"/>
                </a:lnTo>
                <a:lnTo>
                  <a:pt x="252310" y="0"/>
                </a:lnTo>
                <a:close/>
              </a:path>
              <a:path w="370205" h="466090">
                <a:moveTo>
                  <a:pt x="340673" y="98767"/>
                </a:moveTo>
                <a:lnTo>
                  <a:pt x="244055" y="98767"/>
                </a:lnTo>
                <a:lnTo>
                  <a:pt x="272228" y="100078"/>
                </a:lnTo>
                <a:lnTo>
                  <a:pt x="297456" y="104878"/>
                </a:lnTo>
                <a:lnTo>
                  <a:pt x="318354" y="111356"/>
                </a:lnTo>
                <a:lnTo>
                  <a:pt x="333540" y="117703"/>
                </a:lnTo>
                <a:lnTo>
                  <a:pt x="340673" y="98767"/>
                </a:lnTo>
                <a:close/>
              </a:path>
            </a:pathLst>
          </a:custGeom>
          <a:solidFill>
            <a:srgbClr val="000000"/>
          </a:solidFill>
        </p:spPr>
        <p:txBody>
          <a:bodyPr wrap="square" lIns="0" tIns="0" rIns="0" bIns="0" rtlCol="0"/>
          <a:lstStyle/>
          <a:p>
            <a:endParaRPr/>
          </a:p>
        </p:txBody>
      </p:sp>
      <p:sp>
        <p:nvSpPr>
          <p:cNvPr id="6" name="object 6"/>
          <p:cNvSpPr/>
          <p:nvPr/>
        </p:nvSpPr>
        <p:spPr>
          <a:xfrm>
            <a:off x="324657" y="324059"/>
            <a:ext cx="490220" cy="469265"/>
          </a:xfrm>
          <a:custGeom>
            <a:avLst/>
            <a:gdLst/>
            <a:ahLst/>
            <a:cxnLst/>
            <a:rect l="l" t="t" r="r" b="b"/>
            <a:pathLst>
              <a:path w="490219" h="469265">
                <a:moveTo>
                  <a:pt x="254346" y="260883"/>
                </a:moveTo>
                <a:lnTo>
                  <a:pt x="204371" y="309854"/>
                </a:lnTo>
                <a:lnTo>
                  <a:pt x="489829" y="468706"/>
                </a:lnTo>
                <a:lnTo>
                  <a:pt x="391569" y="381990"/>
                </a:lnTo>
                <a:lnTo>
                  <a:pt x="399075" y="372656"/>
                </a:lnTo>
                <a:lnTo>
                  <a:pt x="401323" y="369468"/>
                </a:lnTo>
                <a:lnTo>
                  <a:pt x="426168" y="326626"/>
                </a:lnTo>
                <a:lnTo>
                  <a:pt x="434213" y="305104"/>
                </a:lnTo>
                <a:lnTo>
                  <a:pt x="304460" y="305104"/>
                </a:lnTo>
                <a:lnTo>
                  <a:pt x="254346" y="260883"/>
                </a:lnTo>
                <a:close/>
              </a:path>
              <a:path w="490219" h="469265">
                <a:moveTo>
                  <a:pt x="267554" y="0"/>
                </a:moveTo>
                <a:lnTo>
                  <a:pt x="228222" y="1872"/>
                </a:lnTo>
                <a:lnTo>
                  <a:pt x="189591" y="9161"/>
                </a:lnTo>
                <a:lnTo>
                  <a:pt x="152489" y="22000"/>
                </a:lnTo>
                <a:lnTo>
                  <a:pt x="117744" y="40525"/>
                </a:lnTo>
                <a:lnTo>
                  <a:pt x="61625" y="91160"/>
                </a:lnTo>
                <a:lnTo>
                  <a:pt x="23040" y="156273"/>
                </a:lnTo>
                <a:lnTo>
                  <a:pt x="8750" y="199081"/>
                </a:lnTo>
                <a:lnTo>
                  <a:pt x="718" y="244446"/>
                </a:lnTo>
                <a:lnTo>
                  <a:pt x="0" y="290485"/>
                </a:lnTo>
                <a:lnTo>
                  <a:pt x="7648" y="335312"/>
                </a:lnTo>
                <a:lnTo>
                  <a:pt x="24718" y="377042"/>
                </a:lnTo>
                <a:lnTo>
                  <a:pt x="52263" y="413791"/>
                </a:lnTo>
                <a:lnTo>
                  <a:pt x="93555" y="444253"/>
                </a:lnTo>
                <a:lnTo>
                  <a:pt x="141385" y="461671"/>
                </a:lnTo>
                <a:lnTo>
                  <a:pt x="192512" y="467583"/>
                </a:lnTo>
                <a:lnTo>
                  <a:pt x="243692" y="463531"/>
                </a:lnTo>
                <a:lnTo>
                  <a:pt x="291684" y="451053"/>
                </a:lnTo>
                <a:lnTo>
                  <a:pt x="327442" y="434905"/>
                </a:lnTo>
                <a:lnTo>
                  <a:pt x="359857" y="412889"/>
                </a:lnTo>
                <a:lnTo>
                  <a:pt x="286096" y="372122"/>
                </a:lnTo>
                <a:lnTo>
                  <a:pt x="216169" y="372122"/>
                </a:lnTo>
                <a:lnTo>
                  <a:pt x="203193" y="371768"/>
                </a:lnTo>
                <a:lnTo>
                  <a:pt x="156184" y="354202"/>
                </a:lnTo>
                <a:lnTo>
                  <a:pt x="133429" y="321348"/>
                </a:lnTo>
                <a:lnTo>
                  <a:pt x="125857" y="287567"/>
                </a:lnTo>
                <a:lnTo>
                  <a:pt x="126150" y="252039"/>
                </a:lnTo>
                <a:lnTo>
                  <a:pt x="142751" y="183730"/>
                </a:lnTo>
                <a:lnTo>
                  <a:pt x="159821" y="147981"/>
                </a:lnTo>
                <a:lnTo>
                  <a:pt x="185435" y="118033"/>
                </a:lnTo>
                <a:lnTo>
                  <a:pt x="224094" y="98448"/>
                </a:lnTo>
                <a:lnTo>
                  <a:pt x="245504" y="95322"/>
                </a:lnTo>
                <a:lnTo>
                  <a:pt x="434256" y="95322"/>
                </a:lnTo>
                <a:lnTo>
                  <a:pt x="422886" y="75720"/>
                </a:lnTo>
                <a:lnTo>
                  <a:pt x="383759" y="35204"/>
                </a:lnTo>
                <a:lnTo>
                  <a:pt x="328280" y="8891"/>
                </a:lnTo>
                <a:lnTo>
                  <a:pt x="298489" y="2473"/>
                </a:lnTo>
                <a:lnTo>
                  <a:pt x="267554" y="0"/>
                </a:lnTo>
                <a:close/>
              </a:path>
              <a:path w="490219" h="469265">
                <a:moveTo>
                  <a:pt x="260505" y="357987"/>
                </a:moveTo>
                <a:lnTo>
                  <a:pt x="216169" y="372122"/>
                </a:lnTo>
                <a:lnTo>
                  <a:pt x="286096" y="372122"/>
                </a:lnTo>
                <a:lnTo>
                  <a:pt x="260505" y="357987"/>
                </a:lnTo>
                <a:close/>
              </a:path>
              <a:path w="490219" h="469265">
                <a:moveTo>
                  <a:pt x="434256" y="95322"/>
                </a:moveTo>
                <a:lnTo>
                  <a:pt x="245504" y="95322"/>
                </a:lnTo>
                <a:lnTo>
                  <a:pt x="267401" y="96989"/>
                </a:lnTo>
                <a:lnTo>
                  <a:pt x="298412" y="110343"/>
                </a:lnTo>
                <a:lnTo>
                  <a:pt x="317577" y="133992"/>
                </a:lnTo>
                <a:lnTo>
                  <a:pt x="327196" y="164778"/>
                </a:lnTo>
                <a:lnTo>
                  <a:pt x="329568" y="199542"/>
                </a:lnTo>
                <a:lnTo>
                  <a:pt x="327684" y="226293"/>
                </a:lnTo>
                <a:lnTo>
                  <a:pt x="322453" y="253061"/>
                </a:lnTo>
                <a:lnTo>
                  <a:pt x="314502" y="279461"/>
                </a:lnTo>
                <a:lnTo>
                  <a:pt x="304460" y="305104"/>
                </a:lnTo>
                <a:lnTo>
                  <a:pt x="434213" y="305104"/>
                </a:lnTo>
                <a:lnTo>
                  <a:pt x="443812" y="279426"/>
                </a:lnTo>
                <a:lnTo>
                  <a:pt x="453731" y="229710"/>
                </a:lnTo>
                <a:lnTo>
                  <a:pt x="455397" y="179317"/>
                </a:lnTo>
                <a:lnTo>
                  <a:pt x="448287" y="130086"/>
                </a:lnTo>
                <a:lnTo>
                  <a:pt x="438228" y="102169"/>
                </a:lnTo>
                <a:lnTo>
                  <a:pt x="434256" y="95322"/>
                </a:lnTo>
                <a:close/>
              </a:path>
            </a:pathLst>
          </a:custGeom>
          <a:solidFill>
            <a:srgbClr val="000000"/>
          </a:solidFill>
        </p:spPr>
        <p:txBody>
          <a:bodyPr wrap="square" lIns="0" tIns="0" rIns="0" bIns="0" rtlCol="0"/>
          <a:lstStyle/>
          <a:p>
            <a:endParaRPr/>
          </a:p>
        </p:txBody>
      </p:sp>
      <p:sp>
        <p:nvSpPr>
          <p:cNvPr id="7" name="object 7"/>
          <p:cNvSpPr/>
          <p:nvPr/>
        </p:nvSpPr>
        <p:spPr>
          <a:xfrm>
            <a:off x="5471998" y="338213"/>
            <a:ext cx="4896485" cy="0"/>
          </a:xfrm>
          <a:custGeom>
            <a:avLst/>
            <a:gdLst/>
            <a:ahLst/>
            <a:cxnLst/>
            <a:rect l="l" t="t" r="r" b="b"/>
            <a:pathLst>
              <a:path w="4896484">
                <a:moveTo>
                  <a:pt x="0" y="0"/>
                </a:moveTo>
                <a:lnTo>
                  <a:pt x="4896002" y="0"/>
                </a:lnTo>
              </a:path>
            </a:pathLst>
          </a:custGeom>
          <a:ln w="25577">
            <a:solidFill>
              <a:srgbClr val="EC6907"/>
            </a:solidFill>
          </a:ln>
        </p:spPr>
        <p:txBody>
          <a:bodyPr wrap="square" lIns="0" tIns="0" rIns="0" bIns="0" rtlCol="0"/>
          <a:lstStyle/>
          <a:p>
            <a:endParaRPr/>
          </a:p>
        </p:txBody>
      </p:sp>
      <p:sp>
        <p:nvSpPr>
          <p:cNvPr id="8" name="object 8"/>
          <p:cNvSpPr/>
          <p:nvPr/>
        </p:nvSpPr>
        <p:spPr>
          <a:xfrm>
            <a:off x="0" y="6957009"/>
            <a:ext cx="10692130" cy="603250"/>
          </a:xfrm>
          <a:custGeom>
            <a:avLst/>
            <a:gdLst/>
            <a:ahLst/>
            <a:cxnLst/>
            <a:rect l="l" t="t" r="r" b="b"/>
            <a:pathLst>
              <a:path w="10692130" h="603250">
                <a:moveTo>
                  <a:pt x="0" y="602996"/>
                </a:moveTo>
                <a:lnTo>
                  <a:pt x="10692003" y="602996"/>
                </a:lnTo>
                <a:lnTo>
                  <a:pt x="10692003" y="0"/>
                </a:lnTo>
                <a:lnTo>
                  <a:pt x="0" y="0"/>
                </a:lnTo>
                <a:lnTo>
                  <a:pt x="0" y="602996"/>
                </a:lnTo>
                <a:close/>
              </a:path>
            </a:pathLst>
          </a:custGeom>
          <a:solidFill>
            <a:srgbClr val="000000"/>
          </a:solidFill>
        </p:spPr>
        <p:txBody>
          <a:bodyPr wrap="square" lIns="0" tIns="0" rIns="0" bIns="0" rtlCol="0"/>
          <a:lstStyle/>
          <a:p>
            <a:endParaRPr/>
          </a:p>
        </p:txBody>
      </p:sp>
      <p:sp>
        <p:nvSpPr>
          <p:cNvPr id="9" name="object 9"/>
          <p:cNvSpPr txBox="1"/>
          <p:nvPr/>
        </p:nvSpPr>
        <p:spPr>
          <a:xfrm>
            <a:off x="311299" y="7124223"/>
            <a:ext cx="1724025" cy="250825"/>
          </a:xfrm>
          <a:prstGeom prst="rect">
            <a:avLst/>
          </a:prstGeom>
        </p:spPr>
        <p:txBody>
          <a:bodyPr vert="horz" wrap="square" lIns="0" tIns="19050" rIns="0" bIns="0" rtlCol="0">
            <a:spAutoFit/>
          </a:bodyPr>
          <a:lstStyle/>
          <a:p>
            <a:pPr marL="12700">
              <a:lnSpc>
                <a:spcPct val="100000"/>
              </a:lnSpc>
              <a:spcBef>
                <a:spcPts val="150"/>
              </a:spcBef>
            </a:pPr>
            <a:r>
              <a:rPr sz="800" dirty="0">
                <a:solidFill>
                  <a:srgbClr val="FFFFFF"/>
                </a:solidFill>
                <a:latin typeface="Panton"/>
                <a:cs typeface="Panton"/>
              </a:rPr>
              <a:t>© All </a:t>
            </a:r>
            <a:r>
              <a:rPr sz="800" spc="-5" dirty="0">
                <a:solidFill>
                  <a:srgbClr val="FFFFFF"/>
                </a:solidFill>
                <a:latin typeface="Panton"/>
                <a:cs typeface="Panton"/>
              </a:rPr>
              <a:t>Rights Reserved </a:t>
            </a:r>
            <a:r>
              <a:rPr sz="800" spc="-5" dirty="0">
                <a:solidFill>
                  <a:srgbClr val="EC6907"/>
                </a:solidFill>
                <a:latin typeface="Panton"/>
                <a:cs typeface="Panton"/>
              </a:rPr>
              <a:t>QTS </a:t>
            </a:r>
            <a:r>
              <a:rPr sz="800" dirty="0">
                <a:solidFill>
                  <a:srgbClr val="EC6907"/>
                </a:solidFill>
                <a:latin typeface="Panton"/>
                <a:cs typeface="Panton"/>
              </a:rPr>
              <a:t>GROUP</a:t>
            </a:r>
            <a:r>
              <a:rPr sz="800" spc="-85" dirty="0">
                <a:solidFill>
                  <a:srgbClr val="EC6907"/>
                </a:solidFill>
                <a:latin typeface="Panton"/>
                <a:cs typeface="Panton"/>
              </a:rPr>
              <a:t> </a:t>
            </a:r>
            <a:r>
              <a:rPr sz="800" spc="-15" dirty="0">
                <a:solidFill>
                  <a:srgbClr val="EC6907"/>
                </a:solidFill>
                <a:latin typeface="Panton"/>
                <a:cs typeface="Panton"/>
              </a:rPr>
              <a:t>Ltd</a:t>
            </a:r>
            <a:r>
              <a:rPr sz="800" spc="-15" dirty="0">
                <a:solidFill>
                  <a:srgbClr val="FFFFFF"/>
                </a:solidFill>
                <a:latin typeface="Panton"/>
                <a:cs typeface="Panton"/>
              </a:rPr>
              <a:t>,</a:t>
            </a:r>
            <a:endParaRPr sz="800">
              <a:latin typeface="Panton"/>
              <a:cs typeface="Panton"/>
            </a:endParaRPr>
          </a:p>
          <a:p>
            <a:pPr marL="12700">
              <a:lnSpc>
                <a:spcPct val="100000"/>
              </a:lnSpc>
              <a:spcBef>
                <a:spcPts val="40"/>
              </a:spcBef>
            </a:pPr>
            <a:r>
              <a:rPr sz="600" dirty="0">
                <a:solidFill>
                  <a:srgbClr val="FFFFFF"/>
                </a:solidFill>
                <a:latin typeface="Panton"/>
                <a:cs typeface="Panton"/>
              </a:rPr>
              <a:t>a wholly </a:t>
            </a:r>
            <a:r>
              <a:rPr sz="600" spc="-5" dirty="0">
                <a:solidFill>
                  <a:srgbClr val="FFFFFF"/>
                </a:solidFill>
                <a:latin typeface="Panton"/>
                <a:cs typeface="Panton"/>
              </a:rPr>
              <a:t>owned </a:t>
            </a:r>
            <a:r>
              <a:rPr sz="600" dirty="0">
                <a:solidFill>
                  <a:srgbClr val="FFFFFF"/>
                </a:solidFill>
                <a:latin typeface="Panton"/>
                <a:cs typeface="Panton"/>
              </a:rPr>
              <a:t>subsidiary </a:t>
            </a:r>
            <a:r>
              <a:rPr sz="600" spc="-5" dirty="0">
                <a:solidFill>
                  <a:srgbClr val="FFFFFF"/>
                </a:solidFill>
                <a:latin typeface="Panton"/>
                <a:cs typeface="Panton"/>
              </a:rPr>
              <a:t>of Renew Holdings</a:t>
            </a:r>
            <a:r>
              <a:rPr sz="600" spc="-50" dirty="0">
                <a:solidFill>
                  <a:srgbClr val="FFFFFF"/>
                </a:solidFill>
                <a:latin typeface="Panton"/>
                <a:cs typeface="Panton"/>
              </a:rPr>
              <a:t> </a:t>
            </a:r>
            <a:r>
              <a:rPr sz="600" dirty="0">
                <a:solidFill>
                  <a:srgbClr val="FFFFFF"/>
                </a:solidFill>
                <a:latin typeface="Panton"/>
                <a:cs typeface="Panton"/>
              </a:rPr>
              <a:t>plc</a:t>
            </a:r>
            <a:endParaRPr sz="600">
              <a:latin typeface="Panton"/>
              <a:cs typeface="Panton"/>
            </a:endParaRPr>
          </a:p>
        </p:txBody>
      </p:sp>
      <p:sp>
        <p:nvSpPr>
          <p:cNvPr id="10" name="object 10"/>
          <p:cNvSpPr/>
          <p:nvPr/>
        </p:nvSpPr>
        <p:spPr>
          <a:xfrm>
            <a:off x="9050918" y="7189568"/>
            <a:ext cx="1312431" cy="137875"/>
          </a:xfrm>
          <a:prstGeom prst="rect">
            <a:avLst/>
          </a:prstGeom>
          <a:blipFill>
            <a:blip r:embed="rId2" cstate="print"/>
            <a:stretch>
              <a:fillRect/>
            </a:stretch>
          </a:blipFill>
        </p:spPr>
        <p:txBody>
          <a:bodyPr wrap="square" lIns="0" tIns="0" rIns="0" bIns="0" rtlCol="0"/>
          <a:lstStyle/>
          <a:p>
            <a:endParaRPr/>
          </a:p>
        </p:txBody>
      </p:sp>
      <p:sp>
        <p:nvSpPr>
          <p:cNvPr id="11" name="object 11"/>
          <p:cNvSpPr txBox="1"/>
          <p:nvPr/>
        </p:nvSpPr>
        <p:spPr>
          <a:xfrm>
            <a:off x="2726300" y="7124646"/>
            <a:ext cx="1956435" cy="261620"/>
          </a:xfrm>
          <a:prstGeom prst="rect">
            <a:avLst/>
          </a:prstGeom>
        </p:spPr>
        <p:txBody>
          <a:bodyPr vert="horz" wrap="square" lIns="0" tIns="12700" rIns="0" bIns="0" rtlCol="0">
            <a:spAutoFit/>
          </a:bodyPr>
          <a:lstStyle/>
          <a:p>
            <a:pPr marL="12700">
              <a:lnSpc>
                <a:spcPts val="930"/>
              </a:lnSpc>
              <a:spcBef>
                <a:spcPts val="100"/>
              </a:spcBef>
            </a:pPr>
            <a:r>
              <a:rPr sz="800" spc="-5" dirty="0">
                <a:solidFill>
                  <a:srgbClr val="FFFFFF"/>
                </a:solidFill>
                <a:latin typeface="Panton"/>
                <a:cs typeface="Panton"/>
              </a:rPr>
              <a:t>Rench </a:t>
            </a:r>
            <a:r>
              <a:rPr sz="800" spc="-15" dirty="0">
                <a:solidFill>
                  <a:srgbClr val="FFFFFF"/>
                </a:solidFill>
                <a:latin typeface="Panton"/>
                <a:cs typeface="Panton"/>
              </a:rPr>
              <a:t>Farm, </a:t>
            </a:r>
            <a:r>
              <a:rPr sz="800" dirty="0">
                <a:solidFill>
                  <a:srgbClr val="FFFFFF"/>
                </a:solidFill>
                <a:latin typeface="Panton"/>
                <a:cs typeface="Panton"/>
              </a:rPr>
              <a:t>Drumclog, </a:t>
            </a:r>
            <a:r>
              <a:rPr sz="800" spc="-15" dirty="0">
                <a:solidFill>
                  <a:srgbClr val="FFFFFF"/>
                </a:solidFill>
                <a:latin typeface="Panton"/>
                <a:cs typeface="Panton"/>
              </a:rPr>
              <a:t>ML10</a:t>
            </a:r>
            <a:r>
              <a:rPr sz="800" spc="0" dirty="0">
                <a:solidFill>
                  <a:srgbClr val="FFFFFF"/>
                </a:solidFill>
                <a:latin typeface="Panton"/>
                <a:cs typeface="Panton"/>
              </a:rPr>
              <a:t> </a:t>
            </a:r>
            <a:r>
              <a:rPr sz="800" dirty="0">
                <a:solidFill>
                  <a:srgbClr val="FFFFFF"/>
                </a:solidFill>
                <a:latin typeface="Panton"/>
                <a:cs typeface="Panton"/>
              </a:rPr>
              <a:t>6QJ</a:t>
            </a:r>
            <a:endParaRPr sz="800">
              <a:latin typeface="Panton"/>
              <a:cs typeface="Panton"/>
            </a:endParaRPr>
          </a:p>
          <a:p>
            <a:pPr marL="12700">
              <a:lnSpc>
                <a:spcPts val="930"/>
              </a:lnSpc>
            </a:pPr>
            <a:r>
              <a:rPr sz="800" dirty="0">
                <a:solidFill>
                  <a:srgbClr val="FFFFFF"/>
                </a:solidFill>
                <a:latin typeface="Panton"/>
                <a:cs typeface="Panton"/>
                <a:hlinkClick r:id="rId3"/>
              </a:rPr>
              <a:t>01357 440222 |</a:t>
            </a:r>
            <a:r>
              <a:rPr sz="800" spc="175" dirty="0">
                <a:solidFill>
                  <a:srgbClr val="FFFFFF"/>
                </a:solidFill>
                <a:latin typeface="Panton"/>
                <a:cs typeface="Panton"/>
                <a:hlinkClick r:id="rId3"/>
              </a:rPr>
              <a:t> </a:t>
            </a:r>
            <a:r>
              <a:rPr sz="800" spc="-5" dirty="0">
                <a:solidFill>
                  <a:srgbClr val="FFFFFF"/>
                </a:solidFill>
                <a:latin typeface="Panton"/>
                <a:cs typeface="Panton"/>
                <a:hlinkClick r:id="rId3"/>
              </a:rPr>
              <a:t>enquiries@qtsgroup.com</a:t>
            </a:r>
            <a:endParaRPr sz="800">
              <a:latin typeface="Panton"/>
              <a:cs typeface="Panton"/>
            </a:endParaRPr>
          </a:p>
        </p:txBody>
      </p:sp>
      <p:sp>
        <p:nvSpPr>
          <p:cNvPr id="13" name="Rectangle 12">
            <a:extLst>
              <a:ext uri="{FF2B5EF4-FFF2-40B4-BE49-F238E27FC236}">
                <a16:creationId xmlns:a16="http://schemas.microsoft.com/office/drawing/2014/main" id="{13D91F1D-A644-0E4B-8F1D-5E9286DE5348}"/>
              </a:ext>
            </a:extLst>
          </p:cNvPr>
          <p:cNvSpPr/>
          <p:nvPr/>
        </p:nvSpPr>
        <p:spPr>
          <a:xfrm>
            <a:off x="3729123" y="1119897"/>
            <a:ext cx="5346700" cy="369332"/>
          </a:xfrm>
          <a:prstGeom prst="rect">
            <a:avLst/>
          </a:prstGeom>
        </p:spPr>
        <p:txBody>
          <a:bodyPr>
            <a:spAutoFit/>
          </a:bodyPr>
          <a:lstStyle/>
          <a:p>
            <a:r>
              <a:rPr lang="en-US" dirty="0"/>
              <a:t>At a glance…our gender pay gap </a:t>
            </a:r>
          </a:p>
        </p:txBody>
      </p:sp>
      <p:graphicFrame>
        <p:nvGraphicFramePr>
          <p:cNvPr id="17" name="Chart 16">
            <a:extLst>
              <a:ext uri="{FF2B5EF4-FFF2-40B4-BE49-F238E27FC236}">
                <a16:creationId xmlns:a16="http://schemas.microsoft.com/office/drawing/2014/main" id="{6E65D8D2-8B4E-8E4B-AC16-F2E1A9248140}"/>
              </a:ext>
            </a:extLst>
          </p:cNvPr>
          <p:cNvGraphicFramePr/>
          <p:nvPr>
            <p:extLst>
              <p:ext uri="{D42A27DB-BD31-4B8C-83A1-F6EECF244321}">
                <p14:modId xmlns:p14="http://schemas.microsoft.com/office/powerpoint/2010/main" val="4045017866"/>
              </p:ext>
            </p:extLst>
          </p:nvPr>
        </p:nvGraphicFramePr>
        <p:xfrm>
          <a:off x="8851900" y="146199"/>
          <a:ext cx="2683934" cy="2071510"/>
        </p:xfrm>
        <a:graphic>
          <a:graphicData uri="http://schemas.openxmlformats.org/drawingml/2006/chart">
            <c:chart xmlns:c="http://schemas.openxmlformats.org/drawingml/2006/chart" xmlns:r="http://schemas.openxmlformats.org/officeDocument/2006/relationships" r:id="rId4"/>
          </a:graphicData>
        </a:graphic>
      </p:graphicFrame>
      <p:sp>
        <p:nvSpPr>
          <p:cNvPr id="14" name="Rectangle 13">
            <a:extLst>
              <a:ext uri="{FF2B5EF4-FFF2-40B4-BE49-F238E27FC236}">
                <a16:creationId xmlns:a16="http://schemas.microsoft.com/office/drawing/2014/main" id="{055E4CD1-3834-EC42-9E44-41E8078A7E23}"/>
              </a:ext>
            </a:extLst>
          </p:cNvPr>
          <p:cNvSpPr/>
          <p:nvPr/>
        </p:nvSpPr>
        <p:spPr>
          <a:xfrm>
            <a:off x="3729123" y="1119897"/>
            <a:ext cx="5346700" cy="369332"/>
          </a:xfrm>
          <a:prstGeom prst="rect">
            <a:avLst/>
          </a:prstGeom>
        </p:spPr>
        <p:txBody>
          <a:bodyPr>
            <a:spAutoFit/>
          </a:bodyPr>
          <a:lstStyle/>
          <a:p>
            <a:r>
              <a:rPr lang="en-US" dirty="0"/>
              <a:t>At a glance…our gender pay gap </a:t>
            </a:r>
          </a:p>
        </p:txBody>
      </p:sp>
      <p:graphicFrame>
        <p:nvGraphicFramePr>
          <p:cNvPr id="15" name="Table 14">
            <a:extLst>
              <a:ext uri="{FF2B5EF4-FFF2-40B4-BE49-F238E27FC236}">
                <a16:creationId xmlns:a16="http://schemas.microsoft.com/office/drawing/2014/main" id="{8C23E3ED-512C-EC42-90E6-44A33F390600}"/>
              </a:ext>
            </a:extLst>
          </p:cNvPr>
          <p:cNvGraphicFramePr>
            <a:graphicFrameLocks noGrp="1"/>
          </p:cNvGraphicFramePr>
          <p:nvPr>
            <p:extLst>
              <p:ext uri="{D42A27DB-BD31-4B8C-83A1-F6EECF244321}">
                <p14:modId xmlns:p14="http://schemas.microsoft.com/office/powerpoint/2010/main" val="509678893"/>
              </p:ext>
            </p:extLst>
          </p:nvPr>
        </p:nvGraphicFramePr>
        <p:xfrm>
          <a:off x="173346" y="1750180"/>
          <a:ext cx="3564466" cy="1854200"/>
        </p:xfrm>
        <a:graphic>
          <a:graphicData uri="http://schemas.openxmlformats.org/drawingml/2006/table">
            <a:tbl>
              <a:tblPr firstRow="1" bandRow="1">
                <a:tableStyleId>{5C22544A-7EE6-4342-B048-85BDC9FD1C3A}</a:tableStyleId>
              </a:tblPr>
              <a:tblGrid>
                <a:gridCol w="1782233">
                  <a:extLst>
                    <a:ext uri="{9D8B030D-6E8A-4147-A177-3AD203B41FA5}">
                      <a16:colId xmlns:a16="http://schemas.microsoft.com/office/drawing/2014/main" val="2755447141"/>
                    </a:ext>
                  </a:extLst>
                </a:gridCol>
                <a:gridCol w="1782233">
                  <a:extLst>
                    <a:ext uri="{9D8B030D-6E8A-4147-A177-3AD203B41FA5}">
                      <a16:colId xmlns:a16="http://schemas.microsoft.com/office/drawing/2014/main" val="2875764268"/>
                    </a:ext>
                  </a:extLst>
                </a:gridCol>
              </a:tblGrid>
              <a:tr h="370840">
                <a:tc>
                  <a:txBody>
                    <a:bodyPr/>
                    <a:lstStyle/>
                    <a:p>
                      <a:r>
                        <a:rPr lang="en-US" sz="1400" dirty="0"/>
                        <a:t>Mean</a:t>
                      </a:r>
                    </a:p>
                  </a:txBody>
                  <a:tcPr/>
                </a:tc>
                <a:tc>
                  <a:txBody>
                    <a:bodyPr/>
                    <a:lstStyle/>
                    <a:p>
                      <a:r>
                        <a:rPr lang="en-US" sz="1400" dirty="0"/>
                        <a:t>Median</a:t>
                      </a:r>
                    </a:p>
                  </a:txBody>
                  <a:tcPr/>
                </a:tc>
                <a:extLst>
                  <a:ext uri="{0D108BD9-81ED-4DB2-BD59-A6C34878D82A}">
                    <a16:rowId xmlns:a16="http://schemas.microsoft.com/office/drawing/2014/main" val="1054630313"/>
                  </a:ext>
                </a:extLst>
              </a:tr>
              <a:tr h="370840">
                <a:tc gridSpan="2">
                  <a:txBody>
                    <a:bodyPr/>
                    <a:lstStyle/>
                    <a:p>
                      <a:pPr algn="ctr"/>
                      <a:r>
                        <a:rPr lang="en-US" sz="1400" dirty="0"/>
                        <a:t>Gender Pay Gap </a:t>
                      </a:r>
                    </a:p>
                  </a:txBody>
                  <a:tcPr/>
                </a:tc>
                <a:tc hMerge="1">
                  <a:txBody>
                    <a:bodyPr/>
                    <a:lstStyle/>
                    <a:p>
                      <a:endParaRPr lang="en-US" dirty="0"/>
                    </a:p>
                  </a:txBody>
                  <a:tcPr/>
                </a:tc>
                <a:extLst>
                  <a:ext uri="{0D108BD9-81ED-4DB2-BD59-A6C34878D82A}">
                    <a16:rowId xmlns:a16="http://schemas.microsoft.com/office/drawing/2014/main" val="2828178198"/>
                  </a:ext>
                </a:extLst>
              </a:tr>
              <a:tr h="370840">
                <a:tc>
                  <a:txBody>
                    <a:bodyPr/>
                    <a:lstStyle/>
                    <a:p>
                      <a:r>
                        <a:rPr lang="en-US" sz="1400" dirty="0"/>
                        <a:t>28.96%</a:t>
                      </a:r>
                    </a:p>
                  </a:txBody>
                  <a:tcPr/>
                </a:tc>
                <a:tc>
                  <a:txBody>
                    <a:bodyPr/>
                    <a:lstStyle/>
                    <a:p>
                      <a:r>
                        <a:rPr lang="en-US" sz="1400" dirty="0"/>
                        <a:t>29.03%</a:t>
                      </a:r>
                    </a:p>
                  </a:txBody>
                  <a:tcPr/>
                </a:tc>
                <a:extLst>
                  <a:ext uri="{0D108BD9-81ED-4DB2-BD59-A6C34878D82A}">
                    <a16:rowId xmlns:a16="http://schemas.microsoft.com/office/drawing/2014/main" val="2349247644"/>
                  </a:ext>
                </a:extLst>
              </a:tr>
              <a:tr h="370840">
                <a:tc gridSpan="2">
                  <a:txBody>
                    <a:bodyPr/>
                    <a:lstStyle/>
                    <a:p>
                      <a:pPr algn="ctr"/>
                      <a:r>
                        <a:rPr lang="en-US" sz="1400" dirty="0"/>
                        <a:t>Gender Bonus Gap </a:t>
                      </a:r>
                    </a:p>
                  </a:txBody>
                  <a:tcPr/>
                </a:tc>
                <a:tc hMerge="1">
                  <a:txBody>
                    <a:bodyPr/>
                    <a:lstStyle/>
                    <a:p>
                      <a:endParaRPr lang="en-US" dirty="0"/>
                    </a:p>
                  </a:txBody>
                  <a:tcPr/>
                </a:tc>
                <a:extLst>
                  <a:ext uri="{0D108BD9-81ED-4DB2-BD59-A6C34878D82A}">
                    <a16:rowId xmlns:a16="http://schemas.microsoft.com/office/drawing/2014/main" val="4100605402"/>
                  </a:ext>
                </a:extLst>
              </a:tr>
              <a:tr h="370840">
                <a:tc>
                  <a:txBody>
                    <a:bodyPr/>
                    <a:lstStyle/>
                    <a:p>
                      <a:r>
                        <a:rPr lang="en-US" sz="1400" dirty="0"/>
                        <a:t>73.19%</a:t>
                      </a:r>
                    </a:p>
                  </a:txBody>
                  <a:tcPr/>
                </a:tc>
                <a:tc>
                  <a:txBody>
                    <a:bodyPr/>
                    <a:lstStyle/>
                    <a:p>
                      <a:r>
                        <a:rPr lang="en-US" sz="1400" dirty="0"/>
                        <a:t>0.00%</a:t>
                      </a:r>
                    </a:p>
                  </a:txBody>
                  <a:tcPr/>
                </a:tc>
                <a:extLst>
                  <a:ext uri="{0D108BD9-81ED-4DB2-BD59-A6C34878D82A}">
                    <a16:rowId xmlns:a16="http://schemas.microsoft.com/office/drawing/2014/main" val="1674271908"/>
                  </a:ext>
                </a:extLst>
              </a:tr>
            </a:tbl>
          </a:graphicData>
        </a:graphic>
      </p:graphicFrame>
      <p:graphicFrame>
        <p:nvGraphicFramePr>
          <p:cNvPr id="16" name="Table 15">
            <a:extLst>
              <a:ext uri="{FF2B5EF4-FFF2-40B4-BE49-F238E27FC236}">
                <a16:creationId xmlns:a16="http://schemas.microsoft.com/office/drawing/2014/main" id="{2F67B588-FC93-F640-BE5D-CDC968ADD06B}"/>
              </a:ext>
            </a:extLst>
          </p:cNvPr>
          <p:cNvGraphicFramePr>
            <a:graphicFrameLocks noGrp="1"/>
          </p:cNvGraphicFramePr>
          <p:nvPr>
            <p:extLst>
              <p:ext uri="{D42A27DB-BD31-4B8C-83A1-F6EECF244321}">
                <p14:modId xmlns:p14="http://schemas.microsoft.com/office/powerpoint/2010/main" val="2162683500"/>
              </p:ext>
            </p:extLst>
          </p:nvPr>
        </p:nvGraphicFramePr>
        <p:xfrm>
          <a:off x="3952054" y="2409438"/>
          <a:ext cx="3886202" cy="609600"/>
        </p:xfrm>
        <a:graphic>
          <a:graphicData uri="http://schemas.openxmlformats.org/drawingml/2006/table">
            <a:tbl>
              <a:tblPr firstRow="1" bandRow="1">
                <a:tableStyleId>{5C22544A-7EE6-4342-B048-85BDC9FD1C3A}</a:tableStyleId>
              </a:tblPr>
              <a:tblGrid>
                <a:gridCol w="1943101">
                  <a:extLst>
                    <a:ext uri="{9D8B030D-6E8A-4147-A177-3AD203B41FA5}">
                      <a16:colId xmlns:a16="http://schemas.microsoft.com/office/drawing/2014/main" val="2408134363"/>
                    </a:ext>
                  </a:extLst>
                </a:gridCol>
                <a:gridCol w="1943101">
                  <a:extLst>
                    <a:ext uri="{9D8B030D-6E8A-4147-A177-3AD203B41FA5}">
                      <a16:colId xmlns:a16="http://schemas.microsoft.com/office/drawing/2014/main" val="2422550266"/>
                    </a:ext>
                  </a:extLst>
                </a:gridCol>
              </a:tblGrid>
              <a:tr h="184667">
                <a:tc gridSpan="2">
                  <a:txBody>
                    <a:bodyPr/>
                    <a:lstStyle/>
                    <a:p>
                      <a:r>
                        <a:rPr lang="en-US" sz="1400" dirty="0"/>
                        <a:t>Proportion of employees who receive a bonus </a:t>
                      </a:r>
                    </a:p>
                  </a:txBody>
                  <a:tcPr/>
                </a:tc>
                <a:tc hMerge="1">
                  <a:txBody>
                    <a:bodyPr/>
                    <a:lstStyle/>
                    <a:p>
                      <a:endParaRPr lang="en-US" dirty="0"/>
                    </a:p>
                  </a:txBody>
                  <a:tcPr/>
                </a:tc>
                <a:extLst>
                  <a:ext uri="{0D108BD9-81ED-4DB2-BD59-A6C34878D82A}">
                    <a16:rowId xmlns:a16="http://schemas.microsoft.com/office/drawing/2014/main" val="249622405"/>
                  </a:ext>
                </a:extLst>
              </a:tr>
              <a:tr h="184667">
                <a:tc>
                  <a:txBody>
                    <a:bodyPr/>
                    <a:lstStyle/>
                    <a:p>
                      <a:r>
                        <a:rPr lang="en-US" sz="1400" dirty="0"/>
                        <a:t>Male – 76.47%</a:t>
                      </a:r>
                    </a:p>
                  </a:txBody>
                  <a:tcPr/>
                </a:tc>
                <a:tc>
                  <a:txBody>
                    <a:bodyPr/>
                    <a:lstStyle/>
                    <a:p>
                      <a:r>
                        <a:rPr lang="en-US" sz="1400" dirty="0"/>
                        <a:t>Female – 79.17%</a:t>
                      </a:r>
                    </a:p>
                  </a:txBody>
                  <a:tcPr/>
                </a:tc>
                <a:extLst>
                  <a:ext uri="{0D108BD9-81ED-4DB2-BD59-A6C34878D82A}">
                    <a16:rowId xmlns:a16="http://schemas.microsoft.com/office/drawing/2014/main" val="1121791519"/>
                  </a:ext>
                </a:extLst>
              </a:tr>
            </a:tbl>
          </a:graphicData>
        </a:graphic>
      </p:graphicFrame>
      <p:graphicFrame>
        <p:nvGraphicFramePr>
          <p:cNvPr id="19" name="Table 18">
            <a:extLst>
              <a:ext uri="{FF2B5EF4-FFF2-40B4-BE49-F238E27FC236}">
                <a16:creationId xmlns:a16="http://schemas.microsoft.com/office/drawing/2014/main" id="{0114D582-E9A1-3E47-A12D-EB6CE20F11F5}"/>
              </a:ext>
            </a:extLst>
          </p:cNvPr>
          <p:cNvGraphicFramePr>
            <a:graphicFrameLocks noGrp="1"/>
          </p:cNvGraphicFramePr>
          <p:nvPr>
            <p:extLst>
              <p:ext uri="{D42A27DB-BD31-4B8C-83A1-F6EECF244321}">
                <p14:modId xmlns:p14="http://schemas.microsoft.com/office/powerpoint/2010/main" val="2906121379"/>
              </p:ext>
            </p:extLst>
          </p:nvPr>
        </p:nvGraphicFramePr>
        <p:xfrm>
          <a:off x="1907530" y="4354931"/>
          <a:ext cx="7128936" cy="1112520"/>
        </p:xfrm>
        <a:graphic>
          <a:graphicData uri="http://schemas.openxmlformats.org/drawingml/2006/table">
            <a:tbl>
              <a:tblPr firstRow="1" bandRow="1">
                <a:tableStyleId>{5C22544A-7EE6-4342-B048-85BDC9FD1C3A}</a:tableStyleId>
              </a:tblPr>
              <a:tblGrid>
                <a:gridCol w="891117">
                  <a:extLst>
                    <a:ext uri="{9D8B030D-6E8A-4147-A177-3AD203B41FA5}">
                      <a16:colId xmlns:a16="http://schemas.microsoft.com/office/drawing/2014/main" val="1225436778"/>
                    </a:ext>
                  </a:extLst>
                </a:gridCol>
                <a:gridCol w="891117">
                  <a:extLst>
                    <a:ext uri="{9D8B030D-6E8A-4147-A177-3AD203B41FA5}">
                      <a16:colId xmlns:a16="http://schemas.microsoft.com/office/drawing/2014/main" val="980677928"/>
                    </a:ext>
                  </a:extLst>
                </a:gridCol>
                <a:gridCol w="891117">
                  <a:extLst>
                    <a:ext uri="{9D8B030D-6E8A-4147-A177-3AD203B41FA5}">
                      <a16:colId xmlns:a16="http://schemas.microsoft.com/office/drawing/2014/main" val="1041066115"/>
                    </a:ext>
                  </a:extLst>
                </a:gridCol>
                <a:gridCol w="891117">
                  <a:extLst>
                    <a:ext uri="{9D8B030D-6E8A-4147-A177-3AD203B41FA5}">
                      <a16:colId xmlns:a16="http://schemas.microsoft.com/office/drawing/2014/main" val="1999976760"/>
                    </a:ext>
                  </a:extLst>
                </a:gridCol>
                <a:gridCol w="891117">
                  <a:extLst>
                    <a:ext uri="{9D8B030D-6E8A-4147-A177-3AD203B41FA5}">
                      <a16:colId xmlns:a16="http://schemas.microsoft.com/office/drawing/2014/main" val="1747093405"/>
                    </a:ext>
                  </a:extLst>
                </a:gridCol>
                <a:gridCol w="891117">
                  <a:extLst>
                    <a:ext uri="{9D8B030D-6E8A-4147-A177-3AD203B41FA5}">
                      <a16:colId xmlns:a16="http://schemas.microsoft.com/office/drawing/2014/main" val="1281653901"/>
                    </a:ext>
                  </a:extLst>
                </a:gridCol>
                <a:gridCol w="891117">
                  <a:extLst>
                    <a:ext uri="{9D8B030D-6E8A-4147-A177-3AD203B41FA5}">
                      <a16:colId xmlns:a16="http://schemas.microsoft.com/office/drawing/2014/main" val="2248883116"/>
                    </a:ext>
                  </a:extLst>
                </a:gridCol>
                <a:gridCol w="891117">
                  <a:extLst>
                    <a:ext uri="{9D8B030D-6E8A-4147-A177-3AD203B41FA5}">
                      <a16:colId xmlns:a16="http://schemas.microsoft.com/office/drawing/2014/main" val="3937638182"/>
                    </a:ext>
                  </a:extLst>
                </a:gridCol>
              </a:tblGrid>
              <a:tr h="370840">
                <a:tc>
                  <a:txBody>
                    <a:bodyPr/>
                    <a:lstStyle/>
                    <a:p>
                      <a:r>
                        <a:rPr lang="en-US" sz="1600" dirty="0"/>
                        <a:t>Male</a:t>
                      </a:r>
                    </a:p>
                  </a:txBody>
                  <a:tcPr/>
                </a:tc>
                <a:tc>
                  <a:txBody>
                    <a:bodyPr/>
                    <a:lstStyle/>
                    <a:p>
                      <a:r>
                        <a:rPr lang="en-US" sz="1600" dirty="0"/>
                        <a:t>Female</a:t>
                      </a:r>
                    </a:p>
                  </a:txBody>
                  <a:tcPr/>
                </a:tc>
                <a:tc>
                  <a:txBody>
                    <a:bodyPr/>
                    <a:lstStyle/>
                    <a:p>
                      <a:r>
                        <a:rPr lang="en-US" sz="1600" dirty="0"/>
                        <a:t>Male</a:t>
                      </a:r>
                    </a:p>
                  </a:txBody>
                  <a:tcPr/>
                </a:tc>
                <a:tc>
                  <a:txBody>
                    <a:bodyPr/>
                    <a:lstStyle/>
                    <a:p>
                      <a:r>
                        <a:rPr lang="en-US" sz="1600" dirty="0"/>
                        <a:t>Female</a:t>
                      </a:r>
                    </a:p>
                  </a:txBody>
                  <a:tcPr/>
                </a:tc>
                <a:tc>
                  <a:txBody>
                    <a:bodyPr/>
                    <a:lstStyle/>
                    <a:p>
                      <a:r>
                        <a:rPr lang="en-US" sz="1600" dirty="0"/>
                        <a:t>Male</a:t>
                      </a:r>
                    </a:p>
                  </a:txBody>
                  <a:tcPr/>
                </a:tc>
                <a:tc>
                  <a:txBody>
                    <a:bodyPr/>
                    <a:lstStyle/>
                    <a:p>
                      <a:r>
                        <a:rPr lang="en-US" sz="1600" dirty="0"/>
                        <a:t>Female</a:t>
                      </a:r>
                    </a:p>
                  </a:txBody>
                  <a:tcPr/>
                </a:tc>
                <a:tc>
                  <a:txBody>
                    <a:bodyPr/>
                    <a:lstStyle/>
                    <a:p>
                      <a:r>
                        <a:rPr lang="en-US" sz="1600" dirty="0"/>
                        <a:t>Male</a:t>
                      </a:r>
                    </a:p>
                  </a:txBody>
                  <a:tcPr/>
                </a:tc>
                <a:tc>
                  <a:txBody>
                    <a:bodyPr/>
                    <a:lstStyle/>
                    <a:p>
                      <a:r>
                        <a:rPr lang="en-US" sz="1600" dirty="0"/>
                        <a:t>Female</a:t>
                      </a:r>
                    </a:p>
                  </a:txBody>
                  <a:tcPr/>
                </a:tc>
                <a:extLst>
                  <a:ext uri="{0D108BD9-81ED-4DB2-BD59-A6C34878D82A}">
                    <a16:rowId xmlns:a16="http://schemas.microsoft.com/office/drawing/2014/main" val="403797386"/>
                  </a:ext>
                </a:extLst>
              </a:tr>
              <a:tr h="370840">
                <a:tc>
                  <a:txBody>
                    <a:bodyPr/>
                    <a:lstStyle/>
                    <a:p>
                      <a:r>
                        <a:rPr lang="en-US" sz="1600" dirty="0"/>
                        <a:t>59.17%</a:t>
                      </a:r>
                    </a:p>
                  </a:txBody>
                  <a:tcPr/>
                </a:tc>
                <a:tc>
                  <a:txBody>
                    <a:bodyPr/>
                    <a:lstStyle/>
                    <a:p>
                      <a:r>
                        <a:rPr lang="en-US" sz="1600" dirty="0"/>
                        <a:t>40.83%</a:t>
                      </a:r>
                    </a:p>
                  </a:txBody>
                  <a:tcPr/>
                </a:tc>
                <a:tc>
                  <a:txBody>
                    <a:bodyPr/>
                    <a:lstStyle/>
                    <a:p>
                      <a:r>
                        <a:rPr lang="en-US" sz="1600" dirty="0"/>
                        <a:t>92.50%</a:t>
                      </a:r>
                    </a:p>
                  </a:txBody>
                  <a:tcPr/>
                </a:tc>
                <a:tc>
                  <a:txBody>
                    <a:bodyPr/>
                    <a:lstStyle/>
                    <a:p>
                      <a:r>
                        <a:rPr lang="en-US" sz="1600" dirty="0"/>
                        <a:t>7.50%</a:t>
                      </a:r>
                    </a:p>
                  </a:txBody>
                  <a:tcPr/>
                </a:tc>
                <a:tc>
                  <a:txBody>
                    <a:bodyPr/>
                    <a:lstStyle/>
                    <a:p>
                      <a:r>
                        <a:rPr lang="en-US" sz="1600" dirty="0"/>
                        <a:t>94.17%</a:t>
                      </a:r>
                    </a:p>
                  </a:txBody>
                  <a:tcPr/>
                </a:tc>
                <a:tc>
                  <a:txBody>
                    <a:bodyPr/>
                    <a:lstStyle/>
                    <a:p>
                      <a:r>
                        <a:rPr lang="en-US" sz="1600" dirty="0"/>
                        <a:t>5.83%</a:t>
                      </a:r>
                    </a:p>
                  </a:txBody>
                  <a:tcPr/>
                </a:tc>
                <a:tc>
                  <a:txBody>
                    <a:bodyPr/>
                    <a:lstStyle/>
                    <a:p>
                      <a:r>
                        <a:rPr lang="en-US" sz="1600" dirty="0"/>
                        <a:t>95.00%</a:t>
                      </a:r>
                    </a:p>
                  </a:txBody>
                  <a:tcPr/>
                </a:tc>
                <a:tc>
                  <a:txBody>
                    <a:bodyPr/>
                    <a:lstStyle/>
                    <a:p>
                      <a:r>
                        <a:rPr lang="en-US" sz="1600" dirty="0"/>
                        <a:t>5.00%</a:t>
                      </a:r>
                    </a:p>
                  </a:txBody>
                  <a:tcPr/>
                </a:tc>
                <a:extLst>
                  <a:ext uri="{0D108BD9-81ED-4DB2-BD59-A6C34878D82A}">
                    <a16:rowId xmlns:a16="http://schemas.microsoft.com/office/drawing/2014/main" val="3064897881"/>
                  </a:ext>
                </a:extLst>
              </a:tr>
              <a:tr h="370840">
                <a:tc gridSpan="2">
                  <a:txBody>
                    <a:bodyPr/>
                    <a:lstStyle/>
                    <a:p>
                      <a:pPr algn="ctr"/>
                      <a:r>
                        <a:rPr lang="en-US" sz="1600" dirty="0"/>
                        <a:t>Lower</a:t>
                      </a:r>
                    </a:p>
                  </a:txBody>
                  <a:tcPr/>
                </a:tc>
                <a:tc hMerge="1">
                  <a:txBody>
                    <a:bodyPr/>
                    <a:lstStyle/>
                    <a:p>
                      <a:endParaRPr lang="en-US" dirty="0"/>
                    </a:p>
                  </a:txBody>
                  <a:tcPr/>
                </a:tc>
                <a:tc gridSpan="2">
                  <a:txBody>
                    <a:bodyPr/>
                    <a:lstStyle/>
                    <a:p>
                      <a:pPr algn="ctr"/>
                      <a:r>
                        <a:rPr lang="en-US" sz="1600" dirty="0"/>
                        <a:t>Lower Middle </a:t>
                      </a:r>
                    </a:p>
                  </a:txBody>
                  <a:tcPr/>
                </a:tc>
                <a:tc hMerge="1">
                  <a:txBody>
                    <a:bodyPr/>
                    <a:lstStyle/>
                    <a:p>
                      <a:endParaRPr lang="en-US" dirty="0"/>
                    </a:p>
                  </a:txBody>
                  <a:tcPr/>
                </a:tc>
                <a:tc gridSpan="2">
                  <a:txBody>
                    <a:bodyPr/>
                    <a:lstStyle/>
                    <a:p>
                      <a:pPr algn="ctr"/>
                      <a:r>
                        <a:rPr lang="en-US" sz="1600" dirty="0"/>
                        <a:t>Upper Middle</a:t>
                      </a:r>
                    </a:p>
                  </a:txBody>
                  <a:tcPr/>
                </a:tc>
                <a:tc hMerge="1">
                  <a:txBody>
                    <a:bodyPr/>
                    <a:lstStyle/>
                    <a:p>
                      <a:endParaRPr lang="en-US" dirty="0"/>
                    </a:p>
                  </a:txBody>
                  <a:tcPr/>
                </a:tc>
                <a:tc gridSpan="2">
                  <a:txBody>
                    <a:bodyPr/>
                    <a:lstStyle/>
                    <a:p>
                      <a:pPr algn="ctr"/>
                      <a:r>
                        <a:rPr lang="en-US" sz="1600" dirty="0"/>
                        <a:t>Upper</a:t>
                      </a:r>
                    </a:p>
                  </a:txBody>
                  <a:tcPr/>
                </a:tc>
                <a:tc hMerge="1">
                  <a:txBody>
                    <a:bodyPr/>
                    <a:lstStyle/>
                    <a:p>
                      <a:endParaRPr lang="en-US" dirty="0"/>
                    </a:p>
                  </a:txBody>
                  <a:tcPr/>
                </a:tc>
                <a:extLst>
                  <a:ext uri="{0D108BD9-81ED-4DB2-BD59-A6C34878D82A}">
                    <a16:rowId xmlns:a16="http://schemas.microsoft.com/office/drawing/2014/main" val="657982984"/>
                  </a:ext>
                </a:extLst>
              </a:tr>
            </a:tbl>
          </a:graphicData>
        </a:graphic>
      </p:graphicFrame>
      <p:sp>
        <p:nvSpPr>
          <p:cNvPr id="21" name="TextBox 20">
            <a:extLst>
              <a:ext uri="{FF2B5EF4-FFF2-40B4-BE49-F238E27FC236}">
                <a16:creationId xmlns:a16="http://schemas.microsoft.com/office/drawing/2014/main" id="{1C27E43D-7E67-9548-BCEF-845D10CBD941}"/>
              </a:ext>
            </a:extLst>
          </p:cNvPr>
          <p:cNvSpPr txBox="1"/>
          <p:nvPr/>
        </p:nvSpPr>
        <p:spPr>
          <a:xfrm>
            <a:off x="2865738" y="3930109"/>
            <a:ext cx="4960653" cy="369332"/>
          </a:xfrm>
          <a:prstGeom prst="rect">
            <a:avLst/>
          </a:prstGeom>
          <a:noFill/>
        </p:spPr>
        <p:txBody>
          <a:bodyPr wrap="none" rtlCol="0">
            <a:spAutoFit/>
          </a:bodyPr>
          <a:lstStyle/>
          <a:p>
            <a:r>
              <a:rPr lang="en-US" dirty="0"/>
              <a:t>Proportion of male and female in each pay quartile</a:t>
            </a:r>
          </a:p>
        </p:txBody>
      </p:sp>
      <p:sp>
        <p:nvSpPr>
          <p:cNvPr id="22" name="TextBox 21">
            <a:extLst>
              <a:ext uri="{FF2B5EF4-FFF2-40B4-BE49-F238E27FC236}">
                <a16:creationId xmlns:a16="http://schemas.microsoft.com/office/drawing/2014/main" id="{57B89AFB-7443-5041-8DC8-00AFD5318EA6}"/>
              </a:ext>
            </a:extLst>
          </p:cNvPr>
          <p:cNvSpPr txBox="1"/>
          <p:nvPr/>
        </p:nvSpPr>
        <p:spPr>
          <a:xfrm>
            <a:off x="8152347" y="2946188"/>
            <a:ext cx="2148412" cy="553998"/>
          </a:xfrm>
          <a:prstGeom prst="rect">
            <a:avLst/>
          </a:prstGeom>
          <a:noFill/>
        </p:spPr>
        <p:txBody>
          <a:bodyPr wrap="square" rtlCol="0">
            <a:spAutoFit/>
          </a:bodyPr>
          <a:lstStyle/>
          <a:p>
            <a:r>
              <a:rPr lang="en-US" sz="1000" dirty="0"/>
              <a:t>Total workforce - 480</a:t>
            </a:r>
          </a:p>
          <a:p>
            <a:r>
              <a:rPr lang="en-US" sz="1000" dirty="0"/>
              <a:t>Men – 409</a:t>
            </a:r>
          </a:p>
          <a:p>
            <a:r>
              <a:rPr lang="en-US" sz="1000" dirty="0"/>
              <a:t>Women - 71</a:t>
            </a:r>
          </a:p>
        </p:txBody>
      </p:sp>
      <p:graphicFrame>
        <p:nvGraphicFramePr>
          <p:cNvPr id="2" name="Chart 1">
            <a:extLst>
              <a:ext uri="{FF2B5EF4-FFF2-40B4-BE49-F238E27FC236}">
                <a16:creationId xmlns:a16="http://schemas.microsoft.com/office/drawing/2014/main" id="{04D1B6E4-712E-F340-A910-A576ACE3D92A}"/>
              </a:ext>
            </a:extLst>
          </p:cNvPr>
          <p:cNvGraphicFramePr/>
          <p:nvPr>
            <p:extLst>
              <p:ext uri="{D42A27DB-BD31-4B8C-83A1-F6EECF244321}">
                <p14:modId xmlns:p14="http://schemas.microsoft.com/office/powerpoint/2010/main" val="1206517567"/>
              </p:ext>
            </p:extLst>
          </p:nvPr>
        </p:nvGraphicFramePr>
        <p:xfrm>
          <a:off x="7920240" y="1211741"/>
          <a:ext cx="1899076" cy="172616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40951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5"/>
            <a:ext cx="7623175" cy="1256665"/>
          </a:xfrm>
          <a:custGeom>
            <a:avLst/>
            <a:gdLst/>
            <a:ahLst/>
            <a:cxnLst/>
            <a:rect l="l" t="t" r="r" b="b"/>
            <a:pathLst>
              <a:path w="7623175" h="1256665">
                <a:moveTo>
                  <a:pt x="7622997" y="0"/>
                </a:moveTo>
                <a:lnTo>
                  <a:pt x="0" y="0"/>
                </a:lnTo>
                <a:lnTo>
                  <a:pt x="0" y="1256398"/>
                </a:lnTo>
                <a:lnTo>
                  <a:pt x="7622997" y="0"/>
                </a:lnTo>
                <a:close/>
              </a:path>
            </a:pathLst>
          </a:custGeom>
          <a:solidFill>
            <a:srgbClr val="EC6907"/>
          </a:solidFill>
        </p:spPr>
        <p:txBody>
          <a:bodyPr wrap="square" lIns="0" tIns="0" rIns="0" bIns="0" rtlCol="0"/>
          <a:lstStyle/>
          <a:p>
            <a:endParaRPr/>
          </a:p>
        </p:txBody>
      </p:sp>
      <p:sp>
        <p:nvSpPr>
          <p:cNvPr id="4" name="object 4"/>
          <p:cNvSpPr/>
          <p:nvPr/>
        </p:nvSpPr>
        <p:spPr>
          <a:xfrm>
            <a:off x="788136" y="331575"/>
            <a:ext cx="375285" cy="452755"/>
          </a:xfrm>
          <a:custGeom>
            <a:avLst/>
            <a:gdLst/>
            <a:ahLst/>
            <a:cxnLst/>
            <a:rect l="l" t="t" r="r" b="b"/>
            <a:pathLst>
              <a:path w="375284" h="452755">
                <a:moveTo>
                  <a:pt x="235800" y="100139"/>
                </a:moveTo>
                <a:lnTo>
                  <a:pt x="117398" y="100139"/>
                </a:lnTo>
                <a:lnTo>
                  <a:pt x="49199" y="452475"/>
                </a:lnTo>
                <a:lnTo>
                  <a:pt x="167284" y="452475"/>
                </a:lnTo>
                <a:lnTo>
                  <a:pt x="235800" y="100139"/>
                </a:lnTo>
                <a:close/>
              </a:path>
              <a:path w="375284" h="452755">
                <a:moveTo>
                  <a:pt x="375221" y="0"/>
                </a:moveTo>
                <a:lnTo>
                  <a:pt x="20294" y="0"/>
                </a:lnTo>
                <a:lnTo>
                  <a:pt x="0" y="100139"/>
                </a:lnTo>
                <a:lnTo>
                  <a:pt x="355257" y="100139"/>
                </a:lnTo>
                <a:lnTo>
                  <a:pt x="375221" y="0"/>
                </a:lnTo>
                <a:close/>
              </a:path>
            </a:pathLst>
          </a:custGeom>
          <a:solidFill>
            <a:srgbClr val="000000"/>
          </a:solidFill>
        </p:spPr>
        <p:txBody>
          <a:bodyPr wrap="square" lIns="0" tIns="0" rIns="0" bIns="0" rtlCol="0"/>
          <a:lstStyle/>
          <a:p>
            <a:endParaRPr/>
          </a:p>
        </p:txBody>
      </p:sp>
      <p:sp>
        <p:nvSpPr>
          <p:cNvPr id="5" name="object 5"/>
          <p:cNvSpPr/>
          <p:nvPr/>
        </p:nvSpPr>
        <p:spPr>
          <a:xfrm>
            <a:off x="1102093" y="324695"/>
            <a:ext cx="370205" cy="466090"/>
          </a:xfrm>
          <a:custGeom>
            <a:avLst/>
            <a:gdLst/>
            <a:ahLst/>
            <a:cxnLst/>
            <a:rect l="l" t="t" r="r" b="b"/>
            <a:pathLst>
              <a:path w="370205" h="466090">
                <a:moveTo>
                  <a:pt x="38874" y="338950"/>
                </a:moveTo>
                <a:lnTo>
                  <a:pt x="0" y="432892"/>
                </a:lnTo>
                <a:lnTo>
                  <a:pt x="21640" y="444379"/>
                </a:lnTo>
                <a:lnTo>
                  <a:pt x="52571" y="454685"/>
                </a:lnTo>
                <a:lnTo>
                  <a:pt x="92933" y="462353"/>
                </a:lnTo>
                <a:lnTo>
                  <a:pt x="142862" y="465924"/>
                </a:lnTo>
                <a:lnTo>
                  <a:pt x="193500" y="461897"/>
                </a:lnTo>
                <a:lnTo>
                  <a:pt x="240507" y="449534"/>
                </a:lnTo>
                <a:lnTo>
                  <a:pt x="281397" y="428415"/>
                </a:lnTo>
                <a:lnTo>
                  <a:pt x="313682" y="398118"/>
                </a:lnTo>
                <a:lnTo>
                  <a:pt x="330129" y="367157"/>
                </a:lnTo>
                <a:lnTo>
                  <a:pt x="153873" y="367157"/>
                </a:lnTo>
                <a:lnTo>
                  <a:pt x="120842" y="364923"/>
                </a:lnTo>
                <a:lnTo>
                  <a:pt x="90039" y="358849"/>
                </a:lnTo>
                <a:lnTo>
                  <a:pt x="62404" y="349878"/>
                </a:lnTo>
                <a:lnTo>
                  <a:pt x="38874" y="338950"/>
                </a:lnTo>
                <a:close/>
              </a:path>
              <a:path w="370205" h="466090">
                <a:moveTo>
                  <a:pt x="252310" y="0"/>
                </a:moveTo>
                <a:lnTo>
                  <a:pt x="200061" y="4675"/>
                </a:lnTo>
                <a:lnTo>
                  <a:pt x="153275" y="18362"/>
                </a:lnTo>
                <a:lnTo>
                  <a:pt x="113753" y="40557"/>
                </a:lnTo>
                <a:lnTo>
                  <a:pt x="83295" y="70753"/>
                </a:lnTo>
                <a:lnTo>
                  <a:pt x="63700" y="108443"/>
                </a:lnTo>
                <a:lnTo>
                  <a:pt x="56769" y="153123"/>
                </a:lnTo>
                <a:lnTo>
                  <a:pt x="65812" y="195119"/>
                </a:lnTo>
                <a:lnTo>
                  <a:pt x="89092" y="228219"/>
                </a:lnTo>
                <a:lnTo>
                  <a:pt x="120832" y="253965"/>
                </a:lnTo>
                <a:lnTo>
                  <a:pt x="155257" y="273900"/>
                </a:lnTo>
                <a:lnTo>
                  <a:pt x="181809" y="287978"/>
                </a:lnTo>
                <a:lnTo>
                  <a:pt x="200982" y="300788"/>
                </a:lnTo>
                <a:lnTo>
                  <a:pt x="212609" y="313914"/>
                </a:lnTo>
                <a:lnTo>
                  <a:pt x="216522" y="328942"/>
                </a:lnTo>
                <a:lnTo>
                  <a:pt x="211328" y="346331"/>
                </a:lnTo>
                <a:lnTo>
                  <a:pt x="197451" y="358370"/>
                </a:lnTo>
                <a:lnTo>
                  <a:pt x="177447" y="365249"/>
                </a:lnTo>
                <a:lnTo>
                  <a:pt x="153873" y="367157"/>
                </a:lnTo>
                <a:lnTo>
                  <a:pt x="330129" y="367157"/>
                </a:lnTo>
                <a:lnTo>
                  <a:pt x="334876" y="358221"/>
                </a:lnTo>
                <a:lnTo>
                  <a:pt x="342493" y="308305"/>
                </a:lnTo>
                <a:lnTo>
                  <a:pt x="335747" y="271030"/>
                </a:lnTo>
                <a:lnTo>
                  <a:pt x="316645" y="239237"/>
                </a:lnTo>
                <a:lnTo>
                  <a:pt x="286890" y="212219"/>
                </a:lnTo>
                <a:lnTo>
                  <a:pt x="248183" y="189268"/>
                </a:lnTo>
                <a:lnTo>
                  <a:pt x="222836" y="175588"/>
                </a:lnTo>
                <a:lnTo>
                  <a:pt x="201658" y="162677"/>
                </a:lnTo>
                <a:lnTo>
                  <a:pt x="187131" y="149380"/>
                </a:lnTo>
                <a:lnTo>
                  <a:pt x="181737" y="134543"/>
                </a:lnTo>
                <a:lnTo>
                  <a:pt x="185516" y="120692"/>
                </a:lnTo>
                <a:lnTo>
                  <a:pt x="197008" y="109312"/>
                </a:lnTo>
                <a:lnTo>
                  <a:pt x="216444" y="101603"/>
                </a:lnTo>
                <a:lnTo>
                  <a:pt x="244055" y="98767"/>
                </a:lnTo>
                <a:lnTo>
                  <a:pt x="340673" y="98767"/>
                </a:lnTo>
                <a:lnTo>
                  <a:pt x="369709" y="21691"/>
                </a:lnTo>
                <a:lnTo>
                  <a:pt x="350628" y="14085"/>
                </a:lnTo>
                <a:lnTo>
                  <a:pt x="325845" y="7097"/>
                </a:lnTo>
                <a:lnTo>
                  <a:pt x="293644" y="1983"/>
                </a:lnTo>
                <a:lnTo>
                  <a:pt x="252310" y="0"/>
                </a:lnTo>
                <a:close/>
              </a:path>
              <a:path w="370205" h="466090">
                <a:moveTo>
                  <a:pt x="340673" y="98767"/>
                </a:moveTo>
                <a:lnTo>
                  <a:pt x="244055" y="98767"/>
                </a:lnTo>
                <a:lnTo>
                  <a:pt x="272228" y="100078"/>
                </a:lnTo>
                <a:lnTo>
                  <a:pt x="297456" y="104878"/>
                </a:lnTo>
                <a:lnTo>
                  <a:pt x="318354" y="111356"/>
                </a:lnTo>
                <a:lnTo>
                  <a:pt x="333540" y="117703"/>
                </a:lnTo>
                <a:lnTo>
                  <a:pt x="340673" y="98767"/>
                </a:lnTo>
                <a:close/>
              </a:path>
            </a:pathLst>
          </a:custGeom>
          <a:solidFill>
            <a:srgbClr val="000000"/>
          </a:solidFill>
        </p:spPr>
        <p:txBody>
          <a:bodyPr wrap="square" lIns="0" tIns="0" rIns="0" bIns="0" rtlCol="0"/>
          <a:lstStyle/>
          <a:p>
            <a:endParaRPr/>
          </a:p>
        </p:txBody>
      </p:sp>
      <p:sp>
        <p:nvSpPr>
          <p:cNvPr id="6" name="object 6"/>
          <p:cNvSpPr/>
          <p:nvPr/>
        </p:nvSpPr>
        <p:spPr>
          <a:xfrm>
            <a:off x="324657" y="324059"/>
            <a:ext cx="490220" cy="469265"/>
          </a:xfrm>
          <a:custGeom>
            <a:avLst/>
            <a:gdLst/>
            <a:ahLst/>
            <a:cxnLst/>
            <a:rect l="l" t="t" r="r" b="b"/>
            <a:pathLst>
              <a:path w="490219" h="469265">
                <a:moveTo>
                  <a:pt x="254346" y="260883"/>
                </a:moveTo>
                <a:lnTo>
                  <a:pt x="204371" y="309854"/>
                </a:lnTo>
                <a:lnTo>
                  <a:pt x="489829" y="468706"/>
                </a:lnTo>
                <a:lnTo>
                  <a:pt x="391569" y="381990"/>
                </a:lnTo>
                <a:lnTo>
                  <a:pt x="399075" y="372656"/>
                </a:lnTo>
                <a:lnTo>
                  <a:pt x="401323" y="369468"/>
                </a:lnTo>
                <a:lnTo>
                  <a:pt x="426168" y="326626"/>
                </a:lnTo>
                <a:lnTo>
                  <a:pt x="434213" y="305104"/>
                </a:lnTo>
                <a:lnTo>
                  <a:pt x="304460" y="305104"/>
                </a:lnTo>
                <a:lnTo>
                  <a:pt x="254346" y="260883"/>
                </a:lnTo>
                <a:close/>
              </a:path>
              <a:path w="490219" h="469265">
                <a:moveTo>
                  <a:pt x="267554" y="0"/>
                </a:moveTo>
                <a:lnTo>
                  <a:pt x="228222" y="1872"/>
                </a:lnTo>
                <a:lnTo>
                  <a:pt x="189591" y="9161"/>
                </a:lnTo>
                <a:lnTo>
                  <a:pt x="152489" y="22000"/>
                </a:lnTo>
                <a:lnTo>
                  <a:pt x="117744" y="40525"/>
                </a:lnTo>
                <a:lnTo>
                  <a:pt x="61625" y="91160"/>
                </a:lnTo>
                <a:lnTo>
                  <a:pt x="23040" y="156273"/>
                </a:lnTo>
                <a:lnTo>
                  <a:pt x="8750" y="199081"/>
                </a:lnTo>
                <a:lnTo>
                  <a:pt x="718" y="244446"/>
                </a:lnTo>
                <a:lnTo>
                  <a:pt x="0" y="290485"/>
                </a:lnTo>
                <a:lnTo>
                  <a:pt x="7648" y="335312"/>
                </a:lnTo>
                <a:lnTo>
                  <a:pt x="24718" y="377042"/>
                </a:lnTo>
                <a:lnTo>
                  <a:pt x="52263" y="413791"/>
                </a:lnTo>
                <a:lnTo>
                  <a:pt x="93555" y="444253"/>
                </a:lnTo>
                <a:lnTo>
                  <a:pt x="141385" y="461671"/>
                </a:lnTo>
                <a:lnTo>
                  <a:pt x="192512" y="467583"/>
                </a:lnTo>
                <a:lnTo>
                  <a:pt x="243692" y="463531"/>
                </a:lnTo>
                <a:lnTo>
                  <a:pt x="291684" y="451053"/>
                </a:lnTo>
                <a:lnTo>
                  <a:pt x="327442" y="434905"/>
                </a:lnTo>
                <a:lnTo>
                  <a:pt x="359857" y="412889"/>
                </a:lnTo>
                <a:lnTo>
                  <a:pt x="286096" y="372122"/>
                </a:lnTo>
                <a:lnTo>
                  <a:pt x="216169" y="372122"/>
                </a:lnTo>
                <a:lnTo>
                  <a:pt x="203193" y="371768"/>
                </a:lnTo>
                <a:lnTo>
                  <a:pt x="156184" y="354202"/>
                </a:lnTo>
                <a:lnTo>
                  <a:pt x="133429" y="321348"/>
                </a:lnTo>
                <a:lnTo>
                  <a:pt x="125857" y="287567"/>
                </a:lnTo>
                <a:lnTo>
                  <a:pt x="126150" y="252039"/>
                </a:lnTo>
                <a:lnTo>
                  <a:pt x="142751" y="183730"/>
                </a:lnTo>
                <a:lnTo>
                  <a:pt x="159821" y="147981"/>
                </a:lnTo>
                <a:lnTo>
                  <a:pt x="185435" y="118033"/>
                </a:lnTo>
                <a:lnTo>
                  <a:pt x="224094" y="98448"/>
                </a:lnTo>
                <a:lnTo>
                  <a:pt x="245504" y="95322"/>
                </a:lnTo>
                <a:lnTo>
                  <a:pt x="434256" y="95322"/>
                </a:lnTo>
                <a:lnTo>
                  <a:pt x="422886" y="75720"/>
                </a:lnTo>
                <a:lnTo>
                  <a:pt x="383759" y="35204"/>
                </a:lnTo>
                <a:lnTo>
                  <a:pt x="328280" y="8891"/>
                </a:lnTo>
                <a:lnTo>
                  <a:pt x="298489" y="2473"/>
                </a:lnTo>
                <a:lnTo>
                  <a:pt x="267554" y="0"/>
                </a:lnTo>
                <a:close/>
              </a:path>
              <a:path w="490219" h="469265">
                <a:moveTo>
                  <a:pt x="260505" y="357987"/>
                </a:moveTo>
                <a:lnTo>
                  <a:pt x="216169" y="372122"/>
                </a:lnTo>
                <a:lnTo>
                  <a:pt x="286096" y="372122"/>
                </a:lnTo>
                <a:lnTo>
                  <a:pt x="260505" y="357987"/>
                </a:lnTo>
                <a:close/>
              </a:path>
              <a:path w="490219" h="469265">
                <a:moveTo>
                  <a:pt x="434256" y="95322"/>
                </a:moveTo>
                <a:lnTo>
                  <a:pt x="245504" y="95322"/>
                </a:lnTo>
                <a:lnTo>
                  <a:pt x="267401" y="96989"/>
                </a:lnTo>
                <a:lnTo>
                  <a:pt x="298412" y="110343"/>
                </a:lnTo>
                <a:lnTo>
                  <a:pt x="317577" y="133992"/>
                </a:lnTo>
                <a:lnTo>
                  <a:pt x="327196" y="164778"/>
                </a:lnTo>
                <a:lnTo>
                  <a:pt x="329568" y="199542"/>
                </a:lnTo>
                <a:lnTo>
                  <a:pt x="327684" y="226293"/>
                </a:lnTo>
                <a:lnTo>
                  <a:pt x="322453" y="253061"/>
                </a:lnTo>
                <a:lnTo>
                  <a:pt x="314502" y="279461"/>
                </a:lnTo>
                <a:lnTo>
                  <a:pt x="304460" y="305104"/>
                </a:lnTo>
                <a:lnTo>
                  <a:pt x="434213" y="305104"/>
                </a:lnTo>
                <a:lnTo>
                  <a:pt x="443812" y="279426"/>
                </a:lnTo>
                <a:lnTo>
                  <a:pt x="453731" y="229710"/>
                </a:lnTo>
                <a:lnTo>
                  <a:pt x="455397" y="179317"/>
                </a:lnTo>
                <a:lnTo>
                  <a:pt x="448287" y="130086"/>
                </a:lnTo>
                <a:lnTo>
                  <a:pt x="438228" y="102169"/>
                </a:lnTo>
                <a:lnTo>
                  <a:pt x="434256" y="95322"/>
                </a:lnTo>
                <a:close/>
              </a:path>
            </a:pathLst>
          </a:custGeom>
          <a:solidFill>
            <a:srgbClr val="000000"/>
          </a:solidFill>
        </p:spPr>
        <p:txBody>
          <a:bodyPr wrap="square" lIns="0" tIns="0" rIns="0" bIns="0" rtlCol="0"/>
          <a:lstStyle/>
          <a:p>
            <a:endParaRPr/>
          </a:p>
        </p:txBody>
      </p:sp>
      <p:sp>
        <p:nvSpPr>
          <p:cNvPr id="7" name="object 7"/>
          <p:cNvSpPr/>
          <p:nvPr/>
        </p:nvSpPr>
        <p:spPr>
          <a:xfrm>
            <a:off x="5471998" y="338213"/>
            <a:ext cx="4896485" cy="0"/>
          </a:xfrm>
          <a:custGeom>
            <a:avLst/>
            <a:gdLst/>
            <a:ahLst/>
            <a:cxnLst/>
            <a:rect l="l" t="t" r="r" b="b"/>
            <a:pathLst>
              <a:path w="4896484">
                <a:moveTo>
                  <a:pt x="0" y="0"/>
                </a:moveTo>
                <a:lnTo>
                  <a:pt x="4896002" y="0"/>
                </a:lnTo>
              </a:path>
            </a:pathLst>
          </a:custGeom>
          <a:ln w="25577">
            <a:solidFill>
              <a:srgbClr val="EC6907"/>
            </a:solidFill>
          </a:ln>
        </p:spPr>
        <p:txBody>
          <a:bodyPr wrap="square" lIns="0" tIns="0" rIns="0" bIns="0" rtlCol="0"/>
          <a:lstStyle/>
          <a:p>
            <a:endParaRPr/>
          </a:p>
        </p:txBody>
      </p:sp>
      <p:sp>
        <p:nvSpPr>
          <p:cNvPr id="8" name="object 8"/>
          <p:cNvSpPr/>
          <p:nvPr/>
        </p:nvSpPr>
        <p:spPr>
          <a:xfrm>
            <a:off x="0" y="6957009"/>
            <a:ext cx="10692130" cy="603250"/>
          </a:xfrm>
          <a:custGeom>
            <a:avLst/>
            <a:gdLst/>
            <a:ahLst/>
            <a:cxnLst/>
            <a:rect l="l" t="t" r="r" b="b"/>
            <a:pathLst>
              <a:path w="10692130" h="603250">
                <a:moveTo>
                  <a:pt x="0" y="602996"/>
                </a:moveTo>
                <a:lnTo>
                  <a:pt x="10692003" y="602996"/>
                </a:lnTo>
                <a:lnTo>
                  <a:pt x="10692003" y="0"/>
                </a:lnTo>
                <a:lnTo>
                  <a:pt x="0" y="0"/>
                </a:lnTo>
                <a:lnTo>
                  <a:pt x="0" y="602996"/>
                </a:lnTo>
                <a:close/>
              </a:path>
            </a:pathLst>
          </a:custGeom>
          <a:solidFill>
            <a:srgbClr val="000000"/>
          </a:solidFill>
        </p:spPr>
        <p:txBody>
          <a:bodyPr wrap="square" lIns="0" tIns="0" rIns="0" bIns="0" rtlCol="0"/>
          <a:lstStyle/>
          <a:p>
            <a:endParaRPr/>
          </a:p>
        </p:txBody>
      </p:sp>
      <p:sp>
        <p:nvSpPr>
          <p:cNvPr id="9" name="object 9"/>
          <p:cNvSpPr txBox="1"/>
          <p:nvPr/>
        </p:nvSpPr>
        <p:spPr>
          <a:xfrm>
            <a:off x="311299" y="7124223"/>
            <a:ext cx="1724025" cy="250825"/>
          </a:xfrm>
          <a:prstGeom prst="rect">
            <a:avLst/>
          </a:prstGeom>
        </p:spPr>
        <p:txBody>
          <a:bodyPr vert="horz" wrap="square" lIns="0" tIns="19050" rIns="0" bIns="0" rtlCol="0">
            <a:spAutoFit/>
          </a:bodyPr>
          <a:lstStyle/>
          <a:p>
            <a:pPr marL="12700">
              <a:lnSpc>
                <a:spcPct val="100000"/>
              </a:lnSpc>
              <a:spcBef>
                <a:spcPts val="150"/>
              </a:spcBef>
            </a:pPr>
            <a:r>
              <a:rPr sz="800" dirty="0">
                <a:solidFill>
                  <a:srgbClr val="FFFFFF"/>
                </a:solidFill>
                <a:latin typeface="Panton"/>
                <a:cs typeface="Panton"/>
              </a:rPr>
              <a:t>© All </a:t>
            </a:r>
            <a:r>
              <a:rPr sz="800" spc="-5" dirty="0">
                <a:solidFill>
                  <a:srgbClr val="FFFFFF"/>
                </a:solidFill>
                <a:latin typeface="Panton"/>
                <a:cs typeface="Panton"/>
              </a:rPr>
              <a:t>Rights Reserved </a:t>
            </a:r>
            <a:r>
              <a:rPr sz="800" spc="-5" dirty="0">
                <a:solidFill>
                  <a:srgbClr val="EC6907"/>
                </a:solidFill>
                <a:latin typeface="Panton"/>
                <a:cs typeface="Panton"/>
              </a:rPr>
              <a:t>QTS </a:t>
            </a:r>
            <a:r>
              <a:rPr sz="800" dirty="0">
                <a:solidFill>
                  <a:srgbClr val="EC6907"/>
                </a:solidFill>
                <a:latin typeface="Panton"/>
                <a:cs typeface="Panton"/>
              </a:rPr>
              <a:t>GROUP</a:t>
            </a:r>
            <a:r>
              <a:rPr sz="800" spc="-85" dirty="0">
                <a:solidFill>
                  <a:srgbClr val="EC6907"/>
                </a:solidFill>
                <a:latin typeface="Panton"/>
                <a:cs typeface="Panton"/>
              </a:rPr>
              <a:t> </a:t>
            </a:r>
            <a:r>
              <a:rPr sz="800" spc="-15" dirty="0">
                <a:solidFill>
                  <a:srgbClr val="EC6907"/>
                </a:solidFill>
                <a:latin typeface="Panton"/>
                <a:cs typeface="Panton"/>
              </a:rPr>
              <a:t>Ltd</a:t>
            </a:r>
            <a:r>
              <a:rPr sz="800" spc="-15" dirty="0">
                <a:solidFill>
                  <a:srgbClr val="FFFFFF"/>
                </a:solidFill>
                <a:latin typeface="Panton"/>
                <a:cs typeface="Panton"/>
              </a:rPr>
              <a:t>,</a:t>
            </a:r>
            <a:endParaRPr sz="800">
              <a:latin typeface="Panton"/>
              <a:cs typeface="Panton"/>
            </a:endParaRPr>
          </a:p>
          <a:p>
            <a:pPr marL="12700">
              <a:lnSpc>
                <a:spcPct val="100000"/>
              </a:lnSpc>
              <a:spcBef>
                <a:spcPts val="40"/>
              </a:spcBef>
            </a:pPr>
            <a:r>
              <a:rPr sz="600" dirty="0">
                <a:solidFill>
                  <a:srgbClr val="FFFFFF"/>
                </a:solidFill>
                <a:latin typeface="Panton"/>
                <a:cs typeface="Panton"/>
              </a:rPr>
              <a:t>a wholly </a:t>
            </a:r>
            <a:r>
              <a:rPr sz="600" spc="-5" dirty="0">
                <a:solidFill>
                  <a:srgbClr val="FFFFFF"/>
                </a:solidFill>
                <a:latin typeface="Panton"/>
                <a:cs typeface="Panton"/>
              </a:rPr>
              <a:t>owned </a:t>
            </a:r>
            <a:r>
              <a:rPr sz="600" dirty="0">
                <a:solidFill>
                  <a:srgbClr val="FFFFFF"/>
                </a:solidFill>
                <a:latin typeface="Panton"/>
                <a:cs typeface="Panton"/>
              </a:rPr>
              <a:t>subsidiary </a:t>
            </a:r>
            <a:r>
              <a:rPr sz="600" spc="-5" dirty="0">
                <a:solidFill>
                  <a:srgbClr val="FFFFFF"/>
                </a:solidFill>
                <a:latin typeface="Panton"/>
                <a:cs typeface="Panton"/>
              </a:rPr>
              <a:t>of Renew Holdings</a:t>
            </a:r>
            <a:r>
              <a:rPr sz="600" spc="-50" dirty="0">
                <a:solidFill>
                  <a:srgbClr val="FFFFFF"/>
                </a:solidFill>
                <a:latin typeface="Panton"/>
                <a:cs typeface="Panton"/>
              </a:rPr>
              <a:t> </a:t>
            </a:r>
            <a:r>
              <a:rPr sz="600" dirty="0">
                <a:solidFill>
                  <a:srgbClr val="FFFFFF"/>
                </a:solidFill>
                <a:latin typeface="Panton"/>
                <a:cs typeface="Panton"/>
              </a:rPr>
              <a:t>plc</a:t>
            </a:r>
            <a:endParaRPr sz="600">
              <a:latin typeface="Panton"/>
              <a:cs typeface="Panton"/>
            </a:endParaRPr>
          </a:p>
        </p:txBody>
      </p:sp>
      <p:sp>
        <p:nvSpPr>
          <p:cNvPr id="10" name="object 10"/>
          <p:cNvSpPr/>
          <p:nvPr/>
        </p:nvSpPr>
        <p:spPr>
          <a:xfrm>
            <a:off x="9050918" y="7189568"/>
            <a:ext cx="1312431" cy="137875"/>
          </a:xfrm>
          <a:prstGeom prst="rect">
            <a:avLst/>
          </a:prstGeom>
          <a:blipFill>
            <a:blip r:embed="rId2" cstate="print"/>
            <a:stretch>
              <a:fillRect/>
            </a:stretch>
          </a:blipFill>
        </p:spPr>
        <p:txBody>
          <a:bodyPr wrap="square" lIns="0" tIns="0" rIns="0" bIns="0" rtlCol="0"/>
          <a:lstStyle/>
          <a:p>
            <a:endParaRPr/>
          </a:p>
        </p:txBody>
      </p:sp>
      <p:sp>
        <p:nvSpPr>
          <p:cNvPr id="11" name="object 11"/>
          <p:cNvSpPr txBox="1"/>
          <p:nvPr/>
        </p:nvSpPr>
        <p:spPr>
          <a:xfrm>
            <a:off x="2726300" y="7124646"/>
            <a:ext cx="1956435" cy="261620"/>
          </a:xfrm>
          <a:prstGeom prst="rect">
            <a:avLst/>
          </a:prstGeom>
        </p:spPr>
        <p:txBody>
          <a:bodyPr vert="horz" wrap="square" lIns="0" tIns="12700" rIns="0" bIns="0" rtlCol="0">
            <a:spAutoFit/>
          </a:bodyPr>
          <a:lstStyle/>
          <a:p>
            <a:pPr marL="12700">
              <a:lnSpc>
                <a:spcPts val="930"/>
              </a:lnSpc>
              <a:spcBef>
                <a:spcPts val="100"/>
              </a:spcBef>
            </a:pPr>
            <a:r>
              <a:rPr sz="800" spc="-5" dirty="0">
                <a:solidFill>
                  <a:srgbClr val="FFFFFF"/>
                </a:solidFill>
                <a:latin typeface="Panton"/>
                <a:cs typeface="Panton"/>
              </a:rPr>
              <a:t>Rench </a:t>
            </a:r>
            <a:r>
              <a:rPr sz="800" spc="-15" dirty="0">
                <a:solidFill>
                  <a:srgbClr val="FFFFFF"/>
                </a:solidFill>
                <a:latin typeface="Panton"/>
                <a:cs typeface="Panton"/>
              </a:rPr>
              <a:t>Farm, </a:t>
            </a:r>
            <a:r>
              <a:rPr sz="800" dirty="0">
                <a:solidFill>
                  <a:srgbClr val="FFFFFF"/>
                </a:solidFill>
                <a:latin typeface="Panton"/>
                <a:cs typeface="Panton"/>
              </a:rPr>
              <a:t>Drumclog, </a:t>
            </a:r>
            <a:r>
              <a:rPr sz="800" spc="-15" dirty="0">
                <a:solidFill>
                  <a:srgbClr val="FFFFFF"/>
                </a:solidFill>
                <a:latin typeface="Panton"/>
                <a:cs typeface="Panton"/>
              </a:rPr>
              <a:t>ML10</a:t>
            </a:r>
            <a:r>
              <a:rPr sz="800" spc="0" dirty="0">
                <a:solidFill>
                  <a:srgbClr val="FFFFFF"/>
                </a:solidFill>
                <a:latin typeface="Panton"/>
                <a:cs typeface="Panton"/>
              </a:rPr>
              <a:t> </a:t>
            </a:r>
            <a:r>
              <a:rPr sz="800" dirty="0">
                <a:solidFill>
                  <a:srgbClr val="FFFFFF"/>
                </a:solidFill>
                <a:latin typeface="Panton"/>
                <a:cs typeface="Panton"/>
              </a:rPr>
              <a:t>6QJ</a:t>
            </a:r>
            <a:endParaRPr sz="800">
              <a:latin typeface="Panton"/>
              <a:cs typeface="Panton"/>
            </a:endParaRPr>
          </a:p>
          <a:p>
            <a:pPr marL="12700">
              <a:lnSpc>
                <a:spcPts val="930"/>
              </a:lnSpc>
            </a:pPr>
            <a:r>
              <a:rPr sz="800" dirty="0">
                <a:solidFill>
                  <a:srgbClr val="FFFFFF"/>
                </a:solidFill>
                <a:latin typeface="Panton"/>
                <a:cs typeface="Panton"/>
                <a:hlinkClick r:id="rId3"/>
              </a:rPr>
              <a:t>01357 440222 |</a:t>
            </a:r>
            <a:r>
              <a:rPr sz="800" spc="175" dirty="0">
                <a:solidFill>
                  <a:srgbClr val="FFFFFF"/>
                </a:solidFill>
                <a:latin typeface="Panton"/>
                <a:cs typeface="Panton"/>
                <a:hlinkClick r:id="rId3"/>
              </a:rPr>
              <a:t> </a:t>
            </a:r>
            <a:r>
              <a:rPr sz="800" spc="-5" dirty="0">
                <a:solidFill>
                  <a:srgbClr val="FFFFFF"/>
                </a:solidFill>
                <a:latin typeface="Panton"/>
                <a:cs typeface="Panton"/>
                <a:hlinkClick r:id="rId3"/>
              </a:rPr>
              <a:t>enquiries@qtsgroup.com</a:t>
            </a:r>
            <a:endParaRPr sz="800">
              <a:latin typeface="Panton"/>
              <a:cs typeface="Panton"/>
            </a:endParaRPr>
          </a:p>
        </p:txBody>
      </p:sp>
      <p:sp>
        <p:nvSpPr>
          <p:cNvPr id="13" name="Rectangle 12">
            <a:extLst>
              <a:ext uri="{FF2B5EF4-FFF2-40B4-BE49-F238E27FC236}">
                <a16:creationId xmlns:a16="http://schemas.microsoft.com/office/drawing/2014/main" id="{13D91F1D-A644-0E4B-8F1D-5E9286DE5348}"/>
              </a:ext>
            </a:extLst>
          </p:cNvPr>
          <p:cNvSpPr/>
          <p:nvPr/>
        </p:nvSpPr>
        <p:spPr>
          <a:xfrm>
            <a:off x="315926" y="1848825"/>
            <a:ext cx="6628752" cy="4801314"/>
          </a:xfrm>
          <a:prstGeom prst="rect">
            <a:avLst/>
          </a:prstGeom>
        </p:spPr>
        <p:txBody>
          <a:bodyPr wrap="square">
            <a:spAutoFit/>
          </a:bodyPr>
          <a:lstStyle/>
          <a:p>
            <a:pPr marL="285750" indent="-285750">
              <a:buFont typeface="Arial" panose="020B0604020202020204" pitchFamily="34" charset="0"/>
              <a:buChar char="•"/>
            </a:pPr>
            <a:r>
              <a:rPr lang="en-US" dirty="0"/>
              <a:t>There is no doubt that the COVID 19 pandemic has had a negative effect on our ability to engage with schools, young people and recruitment events as we have done in the past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QTS remains fully committed to the principle of equality in the workplace and has a clear policy to remunerate employees equally for the same or equivalent role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We </a:t>
            </a:r>
            <a:r>
              <a:rPr lang="en-US" dirty="0" err="1"/>
              <a:t>recognise</a:t>
            </a:r>
            <a:r>
              <a:rPr lang="en-US" dirty="0"/>
              <a:t> that the industry in which it operates has historically been male dominated with many roles falling within construction site base staff</a:t>
            </a:r>
          </a:p>
          <a:p>
            <a:endParaRPr lang="en-US" dirty="0"/>
          </a:p>
          <a:p>
            <a:pPr marL="285750" indent="-285750">
              <a:buFont typeface="Arial" panose="020B0604020202020204" pitchFamily="34" charset="0"/>
              <a:buChar char="•"/>
            </a:pPr>
            <a:r>
              <a:rPr lang="en-US" dirty="0"/>
              <a:t>Traditionally, engineering and construction are perceived as male roles, which consequently means that many jobs are occupied by men. We find that our applications for site based jobs are almost exclusively applied to by men.</a:t>
            </a:r>
          </a:p>
          <a:p>
            <a:endParaRPr lang="en-US" dirty="0"/>
          </a:p>
        </p:txBody>
      </p:sp>
      <p:sp>
        <p:nvSpPr>
          <p:cNvPr id="2" name="TextBox 1">
            <a:extLst>
              <a:ext uri="{FF2B5EF4-FFF2-40B4-BE49-F238E27FC236}">
                <a16:creationId xmlns:a16="http://schemas.microsoft.com/office/drawing/2014/main" id="{0BDA825C-21EC-554C-86D0-C254B67024E3}"/>
              </a:ext>
            </a:extLst>
          </p:cNvPr>
          <p:cNvSpPr txBox="1"/>
          <p:nvPr/>
        </p:nvSpPr>
        <p:spPr>
          <a:xfrm>
            <a:off x="2648255" y="1054975"/>
            <a:ext cx="4938853" cy="369332"/>
          </a:xfrm>
          <a:prstGeom prst="rect">
            <a:avLst/>
          </a:prstGeom>
          <a:noFill/>
        </p:spPr>
        <p:txBody>
          <a:bodyPr wrap="none" rtlCol="0">
            <a:spAutoFit/>
          </a:bodyPr>
          <a:lstStyle/>
          <a:p>
            <a:r>
              <a:rPr lang="en-US" dirty="0"/>
              <a:t>What is QTS doing to address the gender pay gap? </a:t>
            </a:r>
          </a:p>
        </p:txBody>
      </p:sp>
      <p:grpSp>
        <p:nvGrpSpPr>
          <p:cNvPr id="14" name="Group 13">
            <a:extLst>
              <a:ext uri="{FF2B5EF4-FFF2-40B4-BE49-F238E27FC236}">
                <a16:creationId xmlns:a16="http://schemas.microsoft.com/office/drawing/2014/main" id="{F5B058E5-DF50-B941-B6B0-07B84D09C530}"/>
              </a:ext>
            </a:extLst>
          </p:cNvPr>
          <p:cNvGrpSpPr/>
          <p:nvPr/>
        </p:nvGrpSpPr>
        <p:grpSpPr>
          <a:xfrm>
            <a:off x="8394700" y="2479277"/>
            <a:ext cx="906128" cy="920797"/>
            <a:chOff x="1234345" y="-81800"/>
            <a:chExt cx="906128" cy="920797"/>
          </a:xfrm>
          <a:solidFill>
            <a:schemeClr val="accent6"/>
          </a:solidFill>
        </p:grpSpPr>
        <p:sp>
          <p:nvSpPr>
            <p:cNvPr id="39" name="Oval 38">
              <a:extLst>
                <a:ext uri="{FF2B5EF4-FFF2-40B4-BE49-F238E27FC236}">
                  <a16:creationId xmlns:a16="http://schemas.microsoft.com/office/drawing/2014/main" id="{6148EC39-9EA3-204E-8CB6-C9679E49A194}"/>
                </a:ext>
              </a:extLst>
            </p:cNvPr>
            <p:cNvSpPr/>
            <p:nvPr/>
          </p:nvSpPr>
          <p:spPr>
            <a:xfrm>
              <a:off x="1234345" y="-81800"/>
              <a:ext cx="906128" cy="920797"/>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0" name="Oval 4">
              <a:extLst>
                <a:ext uri="{FF2B5EF4-FFF2-40B4-BE49-F238E27FC236}">
                  <a16:creationId xmlns:a16="http://schemas.microsoft.com/office/drawing/2014/main" id="{84534CFA-3220-7746-A2FF-067E43CA01EA}"/>
                </a:ext>
              </a:extLst>
            </p:cNvPr>
            <p:cNvSpPr txBox="1"/>
            <p:nvPr/>
          </p:nvSpPr>
          <p:spPr>
            <a:xfrm>
              <a:off x="1367044" y="53048"/>
              <a:ext cx="640730" cy="65110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Education in schools</a:t>
              </a:r>
            </a:p>
          </p:txBody>
        </p:sp>
      </p:grpSp>
      <p:grpSp>
        <p:nvGrpSpPr>
          <p:cNvPr id="15" name="Group 14">
            <a:extLst>
              <a:ext uri="{FF2B5EF4-FFF2-40B4-BE49-F238E27FC236}">
                <a16:creationId xmlns:a16="http://schemas.microsoft.com/office/drawing/2014/main" id="{1FB6784C-49D9-934D-BAF2-32A83319AEA2}"/>
              </a:ext>
            </a:extLst>
          </p:cNvPr>
          <p:cNvGrpSpPr/>
          <p:nvPr/>
        </p:nvGrpSpPr>
        <p:grpSpPr>
          <a:xfrm>
            <a:off x="9338377" y="3146765"/>
            <a:ext cx="906128" cy="920797"/>
            <a:chOff x="2178022" y="585688"/>
            <a:chExt cx="906128" cy="920797"/>
          </a:xfrm>
          <a:solidFill>
            <a:schemeClr val="accent6"/>
          </a:solidFill>
        </p:grpSpPr>
        <p:sp>
          <p:nvSpPr>
            <p:cNvPr id="37" name="Oval 36">
              <a:extLst>
                <a:ext uri="{FF2B5EF4-FFF2-40B4-BE49-F238E27FC236}">
                  <a16:creationId xmlns:a16="http://schemas.microsoft.com/office/drawing/2014/main" id="{320094B8-51D0-FB4E-8CC9-1D1A657BE4F8}"/>
                </a:ext>
              </a:extLst>
            </p:cNvPr>
            <p:cNvSpPr/>
            <p:nvPr/>
          </p:nvSpPr>
          <p:spPr>
            <a:xfrm>
              <a:off x="2178022" y="585688"/>
              <a:ext cx="906128" cy="920797"/>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8" name="Oval 6">
              <a:extLst>
                <a:ext uri="{FF2B5EF4-FFF2-40B4-BE49-F238E27FC236}">
                  <a16:creationId xmlns:a16="http://schemas.microsoft.com/office/drawing/2014/main" id="{61C7AFE9-89A6-7A46-8D53-24AA7094F1FB}"/>
                </a:ext>
              </a:extLst>
            </p:cNvPr>
            <p:cNvSpPr txBox="1"/>
            <p:nvPr/>
          </p:nvSpPr>
          <p:spPr>
            <a:xfrm>
              <a:off x="2310721" y="720536"/>
              <a:ext cx="640730" cy="65110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Employer engagement within schools</a:t>
              </a:r>
            </a:p>
          </p:txBody>
        </p:sp>
      </p:grpSp>
      <p:grpSp>
        <p:nvGrpSpPr>
          <p:cNvPr id="16" name="Group 15">
            <a:extLst>
              <a:ext uri="{FF2B5EF4-FFF2-40B4-BE49-F238E27FC236}">
                <a16:creationId xmlns:a16="http://schemas.microsoft.com/office/drawing/2014/main" id="{6BB4C1AA-98AD-E641-A7A0-5314A087FFDC}"/>
              </a:ext>
            </a:extLst>
          </p:cNvPr>
          <p:cNvGrpSpPr/>
          <p:nvPr/>
        </p:nvGrpSpPr>
        <p:grpSpPr>
          <a:xfrm>
            <a:off x="9489451" y="4086788"/>
            <a:ext cx="179134" cy="112551"/>
            <a:chOff x="2329095" y="1525711"/>
            <a:chExt cx="255061" cy="114607"/>
          </a:xfrm>
          <a:solidFill>
            <a:schemeClr val="accent6"/>
          </a:solidFill>
        </p:grpSpPr>
        <p:sp>
          <p:nvSpPr>
            <p:cNvPr id="35" name="Right Arrow 34">
              <a:extLst>
                <a:ext uri="{FF2B5EF4-FFF2-40B4-BE49-F238E27FC236}">
                  <a16:creationId xmlns:a16="http://schemas.microsoft.com/office/drawing/2014/main" id="{1E0EA7C5-ED2C-794D-B6B7-717AEA50A72C}"/>
                </a:ext>
              </a:extLst>
            </p:cNvPr>
            <p:cNvSpPr/>
            <p:nvPr/>
          </p:nvSpPr>
          <p:spPr>
            <a:xfrm rot="6480006">
              <a:off x="2399322" y="1455484"/>
              <a:ext cx="114607" cy="25506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6" name="Right Arrow 8">
              <a:extLst>
                <a:ext uri="{FF2B5EF4-FFF2-40B4-BE49-F238E27FC236}">
                  <a16:creationId xmlns:a16="http://schemas.microsoft.com/office/drawing/2014/main" id="{10073CC6-28C3-A440-98DD-6D09A589DF54}"/>
                </a:ext>
              </a:extLst>
            </p:cNvPr>
            <p:cNvSpPr txBox="1"/>
            <p:nvPr/>
          </p:nvSpPr>
          <p:spPr>
            <a:xfrm rot="17280006">
              <a:off x="2421825" y="1490146"/>
              <a:ext cx="80225" cy="15303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p:txBody>
        </p:sp>
      </p:grpSp>
      <p:grpSp>
        <p:nvGrpSpPr>
          <p:cNvPr id="17" name="Group 16">
            <a:extLst>
              <a:ext uri="{FF2B5EF4-FFF2-40B4-BE49-F238E27FC236}">
                <a16:creationId xmlns:a16="http://schemas.microsoft.com/office/drawing/2014/main" id="{7216961B-1765-544E-AB54-20C7A4BE0FBD}"/>
              </a:ext>
            </a:extLst>
          </p:cNvPr>
          <p:cNvGrpSpPr/>
          <p:nvPr/>
        </p:nvGrpSpPr>
        <p:grpSpPr>
          <a:xfrm>
            <a:off x="9024920" y="4238000"/>
            <a:ext cx="906128" cy="920797"/>
            <a:chOff x="1827098" y="1665714"/>
            <a:chExt cx="906128" cy="920797"/>
          </a:xfrm>
          <a:solidFill>
            <a:schemeClr val="accent6"/>
          </a:solidFill>
        </p:grpSpPr>
        <p:sp>
          <p:nvSpPr>
            <p:cNvPr id="33" name="Oval 32">
              <a:extLst>
                <a:ext uri="{FF2B5EF4-FFF2-40B4-BE49-F238E27FC236}">
                  <a16:creationId xmlns:a16="http://schemas.microsoft.com/office/drawing/2014/main" id="{AC59C80D-E92C-194B-A2F6-9CBC316E5C82}"/>
                </a:ext>
              </a:extLst>
            </p:cNvPr>
            <p:cNvSpPr/>
            <p:nvPr/>
          </p:nvSpPr>
          <p:spPr>
            <a:xfrm>
              <a:off x="1827098" y="1665714"/>
              <a:ext cx="906128" cy="920797"/>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Oval 10">
              <a:extLst>
                <a:ext uri="{FF2B5EF4-FFF2-40B4-BE49-F238E27FC236}">
                  <a16:creationId xmlns:a16="http://schemas.microsoft.com/office/drawing/2014/main" id="{B693006E-7BEE-1049-8065-F7BC7C302D5D}"/>
                </a:ext>
              </a:extLst>
            </p:cNvPr>
            <p:cNvSpPr txBox="1"/>
            <p:nvPr/>
          </p:nvSpPr>
          <p:spPr>
            <a:xfrm>
              <a:off x="1959797" y="1800562"/>
              <a:ext cx="640730" cy="65110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Career opportunities for women </a:t>
              </a:r>
            </a:p>
          </p:txBody>
        </p:sp>
      </p:grpSp>
      <p:grpSp>
        <p:nvGrpSpPr>
          <p:cNvPr id="18" name="Group 17">
            <a:extLst>
              <a:ext uri="{FF2B5EF4-FFF2-40B4-BE49-F238E27FC236}">
                <a16:creationId xmlns:a16="http://schemas.microsoft.com/office/drawing/2014/main" id="{989B0AD9-70F6-8944-B160-07C5EAD3F8D0}"/>
              </a:ext>
            </a:extLst>
          </p:cNvPr>
          <p:cNvGrpSpPr/>
          <p:nvPr/>
        </p:nvGrpSpPr>
        <p:grpSpPr>
          <a:xfrm>
            <a:off x="8841147" y="4559662"/>
            <a:ext cx="183774" cy="136164"/>
            <a:chOff x="1717368" y="1998584"/>
            <a:chExt cx="77542" cy="255061"/>
          </a:xfrm>
          <a:solidFill>
            <a:schemeClr val="accent6"/>
          </a:solidFill>
        </p:grpSpPr>
        <p:sp>
          <p:nvSpPr>
            <p:cNvPr id="31" name="Right Arrow 30">
              <a:extLst>
                <a:ext uri="{FF2B5EF4-FFF2-40B4-BE49-F238E27FC236}">
                  <a16:creationId xmlns:a16="http://schemas.microsoft.com/office/drawing/2014/main" id="{A25297C5-454F-5D4F-A5BB-7DF133DAA52B}"/>
                </a:ext>
              </a:extLst>
            </p:cNvPr>
            <p:cNvSpPr/>
            <p:nvPr/>
          </p:nvSpPr>
          <p:spPr>
            <a:xfrm rot="10799988">
              <a:off x="1717368" y="1998584"/>
              <a:ext cx="77542" cy="25506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2" name="Right Arrow 12">
              <a:extLst>
                <a:ext uri="{FF2B5EF4-FFF2-40B4-BE49-F238E27FC236}">
                  <a16:creationId xmlns:a16="http://schemas.microsoft.com/office/drawing/2014/main" id="{BF93DCD3-61DC-F249-B639-6901856566D9}"/>
                </a:ext>
              </a:extLst>
            </p:cNvPr>
            <p:cNvSpPr txBox="1"/>
            <p:nvPr/>
          </p:nvSpPr>
          <p:spPr>
            <a:xfrm rot="21599988">
              <a:off x="1740631" y="2049596"/>
              <a:ext cx="54279" cy="15303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p:txBody>
        </p:sp>
      </p:grpSp>
      <p:grpSp>
        <p:nvGrpSpPr>
          <p:cNvPr id="19" name="Group 18">
            <a:extLst>
              <a:ext uri="{FF2B5EF4-FFF2-40B4-BE49-F238E27FC236}">
                <a16:creationId xmlns:a16="http://schemas.microsoft.com/office/drawing/2014/main" id="{5BA230F1-BD0F-0446-B253-9ADA5EF698BE}"/>
              </a:ext>
            </a:extLst>
          </p:cNvPr>
          <p:cNvGrpSpPr/>
          <p:nvPr/>
        </p:nvGrpSpPr>
        <p:grpSpPr>
          <a:xfrm>
            <a:off x="7935018" y="4226795"/>
            <a:ext cx="906128" cy="920797"/>
            <a:chOff x="774663" y="1665718"/>
            <a:chExt cx="906128" cy="920797"/>
          </a:xfrm>
          <a:solidFill>
            <a:schemeClr val="accent6"/>
          </a:solidFill>
        </p:grpSpPr>
        <p:sp>
          <p:nvSpPr>
            <p:cNvPr id="29" name="Oval 28">
              <a:extLst>
                <a:ext uri="{FF2B5EF4-FFF2-40B4-BE49-F238E27FC236}">
                  <a16:creationId xmlns:a16="http://schemas.microsoft.com/office/drawing/2014/main" id="{2F317090-1230-6142-A640-2D5D09EAC9D4}"/>
                </a:ext>
              </a:extLst>
            </p:cNvPr>
            <p:cNvSpPr/>
            <p:nvPr/>
          </p:nvSpPr>
          <p:spPr>
            <a:xfrm>
              <a:off x="774663" y="1665718"/>
              <a:ext cx="906128" cy="920797"/>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Oval 14">
              <a:extLst>
                <a:ext uri="{FF2B5EF4-FFF2-40B4-BE49-F238E27FC236}">
                  <a16:creationId xmlns:a16="http://schemas.microsoft.com/office/drawing/2014/main" id="{DB277FE2-3107-8B4A-B0AF-457346E126C6}"/>
                </a:ext>
              </a:extLst>
            </p:cNvPr>
            <p:cNvSpPr txBox="1"/>
            <p:nvPr/>
          </p:nvSpPr>
          <p:spPr>
            <a:xfrm>
              <a:off x="907362" y="1800566"/>
              <a:ext cx="640730" cy="65110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Progression &amp; encouragement from employers</a:t>
              </a:r>
            </a:p>
          </p:txBody>
        </p:sp>
      </p:grpSp>
      <p:grpSp>
        <p:nvGrpSpPr>
          <p:cNvPr id="20" name="Group 19">
            <a:extLst>
              <a:ext uri="{FF2B5EF4-FFF2-40B4-BE49-F238E27FC236}">
                <a16:creationId xmlns:a16="http://schemas.microsoft.com/office/drawing/2014/main" id="{59867517-A412-0F4D-9443-8428EF38A38E}"/>
              </a:ext>
            </a:extLst>
          </p:cNvPr>
          <p:cNvGrpSpPr/>
          <p:nvPr/>
        </p:nvGrpSpPr>
        <p:grpSpPr>
          <a:xfrm>
            <a:off x="8032525" y="4083119"/>
            <a:ext cx="133576" cy="143676"/>
            <a:chOff x="872169" y="1522042"/>
            <a:chExt cx="255061" cy="135164"/>
          </a:xfrm>
          <a:solidFill>
            <a:schemeClr val="accent6"/>
          </a:solidFill>
        </p:grpSpPr>
        <p:sp>
          <p:nvSpPr>
            <p:cNvPr id="27" name="Right Arrow 26">
              <a:extLst>
                <a:ext uri="{FF2B5EF4-FFF2-40B4-BE49-F238E27FC236}">
                  <a16:creationId xmlns:a16="http://schemas.microsoft.com/office/drawing/2014/main" id="{A46F876C-5B48-C04D-877F-F5BAAC1E5107}"/>
                </a:ext>
              </a:extLst>
            </p:cNvPr>
            <p:cNvSpPr/>
            <p:nvPr/>
          </p:nvSpPr>
          <p:spPr>
            <a:xfrm rot="14818375">
              <a:off x="932118" y="1462093"/>
              <a:ext cx="135164" cy="25506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8" name="Right Arrow 16">
              <a:extLst>
                <a:ext uri="{FF2B5EF4-FFF2-40B4-BE49-F238E27FC236}">
                  <a16:creationId xmlns:a16="http://schemas.microsoft.com/office/drawing/2014/main" id="{1B02D5C9-DECC-9249-8DC5-D925036DE806}"/>
                </a:ext>
              </a:extLst>
            </p:cNvPr>
            <p:cNvSpPr txBox="1"/>
            <p:nvPr/>
          </p:nvSpPr>
          <p:spPr>
            <a:xfrm rot="25618375">
              <a:off x="960323" y="1531764"/>
              <a:ext cx="94615" cy="15303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p:txBody>
        </p:sp>
      </p:grpSp>
      <p:grpSp>
        <p:nvGrpSpPr>
          <p:cNvPr id="21" name="Group 20">
            <a:extLst>
              <a:ext uri="{FF2B5EF4-FFF2-40B4-BE49-F238E27FC236}">
                <a16:creationId xmlns:a16="http://schemas.microsoft.com/office/drawing/2014/main" id="{DDAA7031-23CB-8146-8350-C46E3A26CD3E}"/>
              </a:ext>
            </a:extLst>
          </p:cNvPr>
          <p:cNvGrpSpPr/>
          <p:nvPr/>
        </p:nvGrpSpPr>
        <p:grpSpPr>
          <a:xfrm>
            <a:off x="7475971" y="3146769"/>
            <a:ext cx="906128" cy="920797"/>
            <a:chOff x="315616" y="585692"/>
            <a:chExt cx="906128" cy="920797"/>
          </a:xfrm>
          <a:solidFill>
            <a:schemeClr val="accent6"/>
          </a:solidFill>
        </p:grpSpPr>
        <p:sp>
          <p:nvSpPr>
            <p:cNvPr id="25" name="Oval 24">
              <a:extLst>
                <a:ext uri="{FF2B5EF4-FFF2-40B4-BE49-F238E27FC236}">
                  <a16:creationId xmlns:a16="http://schemas.microsoft.com/office/drawing/2014/main" id="{E4547BA3-94B3-9547-930C-3BC243CFE6B8}"/>
                </a:ext>
              </a:extLst>
            </p:cNvPr>
            <p:cNvSpPr/>
            <p:nvPr/>
          </p:nvSpPr>
          <p:spPr>
            <a:xfrm>
              <a:off x="315616" y="585692"/>
              <a:ext cx="906128" cy="920797"/>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Oval 18">
              <a:extLst>
                <a:ext uri="{FF2B5EF4-FFF2-40B4-BE49-F238E27FC236}">
                  <a16:creationId xmlns:a16="http://schemas.microsoft.com/office/drawing/2014/main" id="{B484CDF3-5D71-894F-8A77-2FC45DE23438}"/>
                </a:ext>
              </a:extLst>
            </p:cNvPr>
            <p:cNvSpPr txBox="1"/>
            <p:nvPr/>
          </p:nvSpPr>
          <p:spPr>
            <a:xfrm>
              <a:off x="448315" y="720540"/>
              <a:ext cx="640730" cy="65110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More females in top jobs</a:t>
              </a:r>
            </a:p>
          </p:txBody>
        </p:sp>
      </p:grpSp>
      <p:grpSp>
        <p:nvGrpSpPr>
          <p:cNvPr id="22" name="Group 21">
            <a:extLst>
              <a:ext uri="{FF2B5EF4-FFF2-40B4-BE49-F238E27FC236}">
                <a16:creationId xmlns:a16="http://schemas.microsoft.com/office/drawing/2014/main" id="{7C5101F6-5DEF-414A-B47B-C621236E7518}"/>
              </a:ext>
            </a:extLst>
          </p:cNvPr>
          <p:cNvGrpSpPr/>
          <p:nvPr/>
        </p:nvGrpSpPr>
        <p:grpSpPr>
          <a:xfrm>
            <a:off x="8292369" y="3164819"/>
            <a:ext cx="163665" cy="133744"/>
            <a:chOff x="1165830" y="586792"/>
            <a:chExt cx="118981" cy="255061"/>
          </a:xfrm>
          <a:solidFill>
            <a:schemeClr val="accent6"/>
          </a:solidFill>
        </p:grpSpPr>
        <p:sp>
          <p:nvSpPr>
            <p:cNvPr id="23" name="Right Arrow 22">
              <a:extLst>
                <a:ext uri="{FF2B5EF4-FFF2-40B4-BE49-F238E27FC236}">
                  <a16:creationId xmlns:a16="http://schemas.microsoft.com/office/drawing/2014/main" id="{10B42ABA-C161-414B-9392-148365379D2E}"/>
                </a:ext>
              </a:extLst>
            </p:cNvPr>
            <p:cNvSpPr/>
            <p:nvPr/>
          </p:nvSpPr>
          <p:spPr>
            <a:xfrm rot="19440006">
              <a:off x="1165830" y="586792"/>
              <a:ext cx="118981" cy="25506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4" name="Right Arrow 20">
              <a:extLst>
                <a:ext uri="{FF2B5EF4-FFF2-40B4-BE49-F238E27FC236}">
                  <a16:creationId xmlns:a16="http://schemas.microsoft.com/office/drawing/2014/main" id="{0979E5DF-3B0A-D749-8311-AAD259CD3C9F}"/>
                </a:ext>
              </a:extLst>
            </p:cNvPr>
            <p:cNvSpPr txBox="1"/>
            <p:nvPr/>
          </p:nvSpPr>
          <p:spPr>
            <a:xfrm rot="19440006">
              <a:off x="1169238" y="648294"/>
              <a:ext cx="83287" cy="15303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p:txBody>
        </p:sp>
      </p:grpSp>
      <p:grpSp>
        <p:nvGrpSpPr>
          <p:cNvPr id="41" name="Group 40">
            <a:extLst>
              <a:ext uri="{FF2B5EF4-FFF2-40B4-BE49-F238E27FC236}">
                <a16:creationId xmlns:a16="http://schemas.microsoft.com/office/drawing/2014/main" id="{9580ACD8-0EDD-4949-8031-BCFC9E4888B6}"/>
              </a:ext>
            </a:extLst>
          </p:cNvPr>
          <p:cNvGrpSpPr/>
          <p:nvPr/>
        </p:nvGrpSpPr>
        <p:grpSpPr>
          <a:xfrm rot="4441159">
            <a:off x="9352909" y="3051201"/>
            <a:ext cx="163665" cy="133744"/>
            <a:chOff x="1165830" y="586792"/>
            <a:chExt cx="118981" cy="255061"/>
          </a:xfrm>
          <a:solidFill>
            <a:schemeClr val="accent6"/>
          </a:solidFill>
        </p:grpSpPr>
        <p:sp>
          <p:nvSpPr>
            <p:cNvPr id="42" name="Right Arrow 41">
              <a:extLst>
                <a:ext uri="{FF2B5EF4-FFF2-40B4-BE49-F238E27FC236}">
                  <a16:creationId xmlns:a16="http://schemas.microsoft.com/office/drawing/2014/main" id="{ADB4BF23-001B-2343-9485-F20AD55F57E3}"/>
                </a:ext>
              </a:extLst>
            </p:cNvPr>
            <p:cNvSpPr/>
            <p:nvPr/>
          </p:nvSpPr>
          <p:spPr>
            <a:xfrm rot="19440006">
              <a:off x="1165830" y="586792"/>
              <a:ext cx="118981" cy="25506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43" name="Right Arrow 20">
              <a:extLst>
                <a:ext uri="{FF2B5EF4-FFF2-40B4-BE49-F238E27FC236}">
                  <a16:creationId xmlns:a16="http://schemas.microsoft.com/office/drawing/2014/main" id="{72DA131E-6C16-8C44-B0C0-168E77AF6D40}"/>
                </a:ext>
              </a:extLst>
            </p:cNvPr>
            <p:cNvSpPr txBox="1"/>
            <p:nvPr/>
          </p:nvSpPr>
          <p:spPr>
            <a:xfrm rot="19440006">
              <a:off x="1169238" y="648294"/>
              <a:ext cx="83287" cy="15303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p:txBody>
        </p:sp>
      </p:grpSp>
    </p:spTree>
    <p:extLst>
      <p:ext uri="{BB962C8B-B14F-4D97-AF65-F5344CB8AC3E}">
        <p14:creationId xmlns:p14="http://schemas.microsoft.com/office/powerpoint/2010/main" val="4290691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5"/>
            <a:ext cx="7623175" cy="1256665"/>
          </a:xfrm>
          <a:custGeom>
            <a:avLst/>
            <a:gdLst/>
            <a:ahLst/>
            <a:cxnLst/>
            <a:rect l="l" t="t" r="r" b="b"/>
            <a:pathLst>
              <a:path w="7623175" h="1256665">
                <a:moveTo>
                  <a:pt x="7622997" y="0"/>
                </a:moveTo>
                <a:lnTo>
                  <a:pt x="0" y="0"/>
                </a:lnTo>
                <a:lnTo>
                  <a:pt x="0" y="1256398"/>
                </a:lnTo>
                <a:lnTo>
                  <a:pt x="7622997" y="0"/>
                </a:lnTo>
                <a:close/>
              </a:path>
            </a:pathLst>
          </a:custGeom>
          <a:solidFill>
            <a:srgbClr val="EC6907"/>
          </a:solidFill>
        </p:spPr>
        <p:txBody>
          <a:bodyPr wrap="square" lIns="0" tIns="0" rIns="0" bIns="0" rtlCol="0"/>
          <a:lstStyle/>
          <a:p>
            <a:endParaRPr/>
          </a:p>
        </p:txBody>
      </p:sp>
      <p:sp>
        <p:nvSpPr>
          <p:cNvPr id="4" name="object 4"/>
          <p:cNvSpPr/>
          <p:nvPr/>
        </p:nvSpPr>
        <p:spPr>
          <a:xfrm>
            <a:off x="788136" y="331575"/>
            <a:ext cx="375285" cy="452755"/>
          </a:xfrm>
          <a:custGeom>
            <a:avLst/>
            <a:gdLst/>
            <a:ahLst/>
            <a:cxnLst/>
            <a:rect l="l" t="t" r="r" b="b"/>
            <a:pathLst>
              <a:path w="375284" h="452755">
                <a:moveTo>
                  <a:pt x="235800" y="100139"/>
                </a:moveTo>
                <a:lnTo>
                  <a:pt x="117398" y="100139"/>
                </a:lnTo>
                <a:lnTo>
                  <a:pt x="49199" y="452475"/>
                </a:lnTo>
                <a:lnTo>
                  <a:pt x="167284" y="452475"/>
                </a:lnTo>
                <a:lnTo>
                  <a:pt x="235800" y="100139"/>
                </a:lnTo>
                <a:close/>
              </a:path>
              <a:path w="375284" h="452755">
                <a:moveTo>
                  <a:pt x="375221" y="0"/>
                </a:moveTo>
                <a:lnTo>
                  <a:pt x="20294" y="0"/>
                </a:lnTo>
                <a:lnTo>
                  <a:pt x="0" y="100139"/>
                </a:lnTo>
                <a:lnTo>
                  <a:pt x="355257" y="100139"/>
                </a:lnTo>
                <a:lnTo>
                  <a:pt x="375221" y="0"/>
                </a:lnTo>
                <a:close/>
              </a:path>
            </a:pathLst>
          </a:custGeom>
          <a:solidFill>
            <a:srgbClr val="000000"/>
          </a:solidFill>
        </p:spPr>
        <p:txBody>
          <a:bodyPr wrap="square" lIns="0" tIns="0" rIns="0" bIns="0" rtlCol="0"/>
          <a:lstStyle/>
          <a:p>
            <a:endParaRPr/>
          </a:p>
        </p:txBody>
      </p:sp>
      <p:sp>
        <p:nvSpPr>
          <p:cNvPr id="5" name="object 5"/>
          <p:cNvSpPr/>
          <p:nvPr/>
        </p:nvSpPr>
        <p:spPr>
          <a:xfrm>
            <a:off x="1102093" y="324695"/>
            <a:ext cx="370205" cy="466090"/>
          </a:xfrm>
          <a:custGeom>
            <a:avLst/>
            <a:gdLst/>
            <a:ahLst/>
            <a:cxnLst/>
            <a:rect l="l" t="t" r="r" b="b"/>
            <a:pathLst>
              <a:path w="370205" h="466090">
                <a:moveTo>
                  <a:pt x="38874" y="338950"/>
                </a:moveTo>
                <a:lnTo>
                  <a:pt x="0" y="432892"/>
                </a:lnTo>
                <a:lnTo>
                  <a:pt x="21640" y="444379"/>
                </a:lnTo>
                <a:lnTo>
                  <a:pt x="52571" y="454685"/>
                </a:lnTo>
                <a:lnTo>
                  <a:pt x="92933" y="462353"/>
                </a:lnTo>
                <a:lnTo>
                  <a:pt x="142862" y="465924"/>
                </a:lnTo>
                <a:lnTo>
                  <a:pt x="193500" y="461897"/>
                </a:lnTo>
                <a:lnTo>
                  <a:pt x="240507" y="449534"/>
                </a:lnTo>
                <a:lnTo>
                  <a:pt x="281397" y="428415"/>
                </a:lnTo>
                <a:lnTo>
                  <a:pt x="313682" y="398118"/>
                </a:lnTo>
                <a:lnTo>
                  <a:pt x="330129" y="367157"/>
                </a:lnTo>
                <a:lnTo>
                  <a:pt x="153873" y="367157"/>
                </a:lnTo>
                <a:lnTo>
                  <a:pt x="120842" y="364923"/>
                </a:lnTo>
                <a:lnTo>
                  <a:pt x="90039" y="358849"/>
                </a:lnTo>
                <a:lnTo>
                  <a:pt x="62404" y="349878"/>
                </a:lnTo>
                <a:lnTo>
                  <a:pt x="38874" y="338950"/>
                </a:lnTo>
                <a:close/>
              </a:path>
              <a:path w="370205" h="466090">
                <a:moveTo>
                  <a:pt x="252310" y="0"/>
                </a:moveTo>
                <a:lnTo>
                  <a:pt x="200061" y="4675"/>
                </a:lnTo>
                <a:lnTo>
                  <a:pt x="153275" y="18362"/>
                </a:lnTo>
                <a:lnTo>
                  <a:pt x="113753" y="40557"/>
                </a:lnTo>
                <a:lnTo>
                  <a:pt x="83295" y="70753"/>
                </a:lnTo>
                <a:lnTo>
                  <a:pt x="63700" y="108443"/>
                </a:lnTo>
                <a:lnTo>
                  <a:pt x="56769" y="153123"/>
                </a:lnTo>
                <a:lnTo>
                  <a:pt x="65812" y="195119"/>
                </a:lnTo>
                <a:lnTo>
                  <a:pt x="89092" y="228219"/>
                </a:lnTo>
                <a:lnTo>
                  <a:pt x="120832" y="253965"/>
                </a:lnTo>
                <a:lnTo>
                  <a:pt x="155257" y="273900"/>
                </a:lnTo>
                <a:lnTo>
                  <a:pt x="181809" y="287978"/>
                </a:lnTo>
                <a:lnTo>
                  <a:pt x="200982" y="300788"/>
                </a:lnTo>
                <a:lnTo>
                  <a:pt x="212609" y="313914"/>
                </a:lnTo>
                <a:lnTo>
                  <a:pt x="216522" y="328942"/>
                </a:lnTo>
                <a:lnTo>
                  <a:pt x="211328" y="346331"/>
                </a:lnTo>
                <a:lnTo>
                  <a:pt x="197451" y="358370"/>
                </a:lnTo>
                <a:lnTo>
                  <a:pt x="177447" y="365249"/>
                </a:lnTo>
                <a:lnTo>
                  <a:pt x="153873" y="367157"/>
                </a:lnTo>
                <a:lnTo>
                  <a:pt x="330129" y="367157"/>
                </a:lnTo>
                <a:lnTo>
                  <a:pt x="334876" y="358221"/>
                </a:lnTo>
                <a:lnTo>
                  <a:pt x="342493" y="308305"/>
                </a:lnTo>
                <a:lnTo>
                  <a:pt x="335747" y="271030"/>
                </a:lnTo>
                <a:lnTo>
                  <a:pt x="316645" y="239237"/>
                </a:lnTo>
                <a:lnTo>
                  <a:pt x="286890" y="212219"/>
                </a:lnTo>
                <a:lnTo>
                  <a:pt x="248183" y="189268"/>
                </a:lnTo>
                <a:lnTo>
                  <a:pt x="222836" y="175588"/>
                </a:lnTo>
                <a:lnTo>
                  <a:pt x="201658" y="162677"/>
                </a:lnTo>
                <a:lnTo>
                  <a:pt x="187131" y="149380"/>
                </a:lnTo>
                <a:lnTo>
                  <a:pt x="181737" y="134543"/>
                </a:lnTo>
                <a:lnTo>
                  <a:pt x="185516" y="120692"/>
                </a:lnTo>
                <a:lnTo>
                  <a:pt x="197008" y="109312"/>
                </a:lnTo>
                <a:lnTo>
                  <a:pt x="216444" y="101603"/>
                </a:lnTo>
                <a:lnTo>
                  <a:pt x="244055" y="98767"/>
                </a:lnTo>
                <a:lnTo>
                  <a:pt x="340673" y="98767"/>
                </a:lnTo>
                <a:lnTo>
                  <a:pt x="369709" y="21691"/>
                </a:lnTo>
                <a:lnTo>
                  <a:pt x="350628" y="14085"/>
                </a:lnTo>
                <a:lnTo>
                  <a:pt x="325845" y="7097"/>
                </a:lnTo>
                <a:lnTo>
                  <a:pt x="293644" y="1983"/>
                </a:lnTo>
                <a:lnTo>
                  <a:pt x="252310" y="0"/>
                </a:lnTo>
                <a:close/>
              </a:path>
              <a:path w="370205" h="466090">
                <a:moveTo>
                  <a:pt x="340673" y="98767"/>
                </a:moveTo>
                <a:lnTo>
                  <a:pt x="244055" y="98767"/>
                </a:lnTo>
                <a:lnTo>
                  <a:pt x="272228" y="100078"/>
                </a:lnTo>
                <a:lnTo>
                  <a:pt x="297456" y="104878"/>
                </a:lnTo>
                <a:lnTo>
                  <a:pt x="318354" y="111356"/>
                </a:lnTo>
                <a:lnTo>
                  <a:pt x="333540" y="117703"/>
                </a:lnTo>
                <a:lnTo>
                  <a:pt x="340673" y="98767"/>
                </a:lnTo>
                <a:close/>
              </a:path>
            </a:pathLst>
          </a:custGeom>
          <a:solidFill>
            <a:srgbClr val="000000"/>
          </a:solidFill>
        </p:spPr>
        <p:txBody>
          <a:bodyPr wrap="square" lIns="0" tIns="0" rIns="0" bIns="0" rtlCol="0"/>
          <a:lstStyle/>
          <a:p>
            <a:endParaRPr/>
          </a:p>
        </p:txBody>
      </p:sp>
      <p:sp>
        <p:nvSpPr>
          <p:cNvPr id="6" name="object 6"/>
          <p:cNvSpPr/>
          <p:nvPr/>
        </p:nvSpPr>
        <p:spPr>
          <a:xfrm>
            <a:off x="324657" y="324059"/>
            <a:ext cx="490220" cy="469265"/>
          </a:xfrm>
          <a:custGeom>
            <a:avLst/>
            <a:gdLst/>
            <a:ahLst/>
            <a:cxnLst/>
            <a:rect l="l" t="t" r="r" b="b"/>
            <a:pathLst>
              <a:path w="490219" h="469265">
                <a:moveTo>
                  <a:pt x="254346" y="260883"/>
                </a:moveTo>
                <a:lnTo>
                  <a:pt x="204371" y="309854"/>
                </a:lnTo>
                <a:lnTo>
                  <a:pt x="489829" y="468706"/>
                </a:lnTo>
                <a:lnTo>
                  <a:pt x="391569" y="381990"/>
                </a:lnTo>
                <a:lnTo>
                  <a:pt x="399075" y="372656"/>
                </a:lnTo>
                <a:lnTo>
                  <a:pt x="401323" y="369468"/>
                </a:lnTo>
                <a:lnTo>
                  <a:pt x="426168" y="326626"/>
                </a:lnTo>
                <a:lnTo>
                  <a:pt x="434213" y="305104"/>
                </a:lnTo>
                <a:lnTo>
                  <a:pt x="304460" y="305104"/>
                </a:lnTo>
                <a:lnTo>
                  <a:pt x="254346" y="260883"/>
                </a:lnTo>
                <a:close/>
              </a:path>
              <a:path w="490219" h="469265">
                <a:moveTo>
                  <a:pt x="267554" y="0"/>
                </a:moveTo>
                <a:lnTo>
                  <a:pt x="228222" y="1872"/>
                </a:lnTo>
                <a:lnTo>
                  <a:pt x="189591" y="9161"/>
                </a:lnTo>
                <a:lnTo>
                  <a:pt x="152489" y="22000"/>
                </a:lnTo>
                <a:lnTo>
                  <a:pt x="117744" y="40525"/>
                </a:lnTo>
                <a:lnTo>
                  <a:pt x="61625" y="91160"/>
                </a:lnTo>
                <a:lnTo>
                  <a:pt x="23040" y="156273"/>
                </a:lnTo>
                <a:lnTo>
                  <a:pt x="8750" y="199081"/>
                </a:lnTo>
                <a:lnTo>
                  <a:pt x="718" y="244446"/>
                </a:lnTo>
                <a:lnTo>
                  <a:pt x="0" y="290485"/>
                </a:lnTo>
                <a:lnTo>
                  <a:pt x="7648" y="335312"/>
                </a:lnTo>
                <a:lnTo>
                  <a:pt x="24718" y="377042"/>
                </a:lnTo>
                <a:lnTo>
                  <a:pt x="52263" y="413791"/>
                </a:lnTo>
                <a:lnTo>
                  <a:pt x="93555" y="444253"/>
                </a:lnTo>
                <a:lnTo>
                  <a:pt x="141385" y="461671"/>
                </a:lnTo>
                <a:lnTo>
                  <a:pt x="192512" y="467583"/>
                </a:lnTo>
                <a:lnTo>
                  <a:pt x="243692" y="463531"/>
                </a:lnTo>
                <a:lnTo>
                  <a:pt x="291684" y="451053"/>
                </a:lnTo>
                <a:lnTo>
                  <a:pt x="327442" y="434905"/>
                </a:lnTo>
                <a:lnTo>
                  <a:pt x="359857" y="412889"/>
                </a:lnTo>
                <a:lnTo>
                  <a:pt x="286096" y="372122"/>
                </a:lnTo>
                <a:lnTo>
                  <a:pt x="216169" y="372122"/>
                </a:lnTo>
                <a:lnTo>
                  <a:pt x="203193" y="371768"/>
                </a:lnTo>
                <a:lnTo>
                  <a:pt x="156184" y="354202"/>
                </a:lnTo>
                <a:lnTo>
                  <a:pt x="133429" y="321348"/>
                </a:lnTo>
                <a:lnTo>
                  <a:pt x="125857" y="287567"/>
                </a:lnTo>
                <a:lnTo>
                  <a:pt x="126150" y="252039"/>
                </a:lnTo>
                <a:lnTo>
                  <a:pt x="142751" y="183730"/>
                </a:lnTo>
                <a:lnTo>
                  <a:pt x="159821" y="147981"/>
                </a:lnTo>
                <a:lnTo>
                  <a:pt x="185435" y="118033"/>
                </a:lnTo>
                <a:lnTo>
                  <a:pt x="224094" y="98448"/>
                </a:lnTo>
                <a:lnTo>
                  <a:pt x="245504" y="95322"/>
                </a:lnTo>
                <a:lnTo>
                  <a:pt x="434256" y="95322"/>
                </a:lnTo>
                <a:lnTo>
                  <a:pt x="422886" y="75720"/>
                </a:lnTo>
                <a:lnTo>
                  <a:pt x="383759" y="35204"/>
                </a:lnTo>
                <a:lnTo>
                  <a:pt x="328280" y="8891"/>
                </a:lnTo>
                <a:lnTo>
                  <a:pt x="298489" y="2473"/>
                </a:lnTo>
                <a:lnTo>
                  <a:pt x="267554" y="0"/>
                </a:lnTo>
                <a:close/>
              </a:path>
              <a:path w="490219" h="469265">
                <a:moveTo>
                  <a:pt x="260505" y="357987"/>
                </a:moveTo>
                <a:lnTo>
                  <a:pt x="216169" y="372122"/>
                </a:lnTo>
                <a:lnTo>
                  <a:pt x="286096" y="372122"/>
                </a:lnTo>
                <a:lnTo>
                  <a:pt x="260505" y="357987"/>
                </a:lnTo>
                <a:close/>
              </a:path>
              <a:path w="490219" h="469265">
                <a:moveTo>
                  <a:pt x="434256" y="95322"/>
                </a:moveTo>
                <a:lnTo>
                  <a:pt x="245504" y="95322"/>
                </a:lnTo>
                <a:lnTo>
                  <a:pt x="267401" y="96989"/>
                </a:lnTo>
                <a:lnTo>
                  <a:pt x="298412" y="110343"/>
                </a:lnTo>
                <a:lnTo>
                  <a:pt x="317577" y="133992"/>
                </a:lnTo>
                <a:lnTo>
                  <a:pt x="327196" y="164778"/>
                </a:lnTo>
                <a:lnTo>
                  <a:pt x="329568" y="199542"/>
                </a:lnTo>
                <a:lnTo>
                  <a:pt x="327684" y="226293"/>
                </a:lnTo>
                <a:lnTo>
                  <a:pt x="322453" y="253061"/>
                </a:lnTo>
                <a:lnTo>
                  <a:pt x="314502" y="279461"/>
                </a:lnTo>
                <a:lnTo>
                  <a:pt x="304460" y="305104"/>
                </a:lnTo>
                <a:lnTo>
                  <a:pt x="434213" y="305104"/>
                </a:lnTo>
                <a:lnTo>
                  <a:pt x="443812" y="279426"/>
                </a:lnTo>
                <a:lnTo>
                  <a:pt x="453731" y="229710"/>
                </a:lnTo>
                <a:lnTo>
                  <a:pt x="455397" y="179317"/>
                </a:lnTo>
                <a:lnTo>
                  <a:pt x="448287" y="130086"/>
                </a:lnTo>
                <a:lnTo>
                  <a:pt x="438228" y="102169"/>
                </a:lnTo>
                <a:lnTo>
                  <a:pt x="434256" y="95322"/>
                </a:lnTo>
                <a:close/>
              </a:path>
            </a:pathLst>
          </a:custGeom>
          <a:solidFill>
            <a:srgbClr val="000000"/>
          </a:solidFill>
        </p:spPr>
        <p:txBody>
          <a:bodyPr wrap="square" lIns="0" tIns="0" rIns="0" bIns="0" rtlCol="0"/>
          <a:lstStyle/>
          <a:p>
            <a:endParaRPr/>
          </a:p>
        </p:txBody>
      </p:sp>
      <p:sp>
        <p:nvSpPr>
          <p:cNvPr id="7" name="object 7"/>
          <p:cNvSpPr/>
          <p:nvPr/>
        </p:nvSpPr>
        <p:spPr>
          <a:xfrm>
            <a:off x="5471998" y="338213"/>
            <a:ext cx="4896485" cy="0"/>
          </a:xfrm>
          <a:custGeom>
            <a:avLst/>
            <a:gdLst/>
            <a:ahLst/>
            <a:cxnLst/>
            <a:rect l="l" t="t" r="r" b="b"/>
            <a:pathLst>
              <a:path w="4896484">
                <a:moveTo>
                  <a:pt x="0" y="0"/>
                </a:moveTo>
                <a:lnTo>
                  <a:pt x="4896002" y="0"/>
                </a:lnTo>
              </a:path>
            </a:pathLst>
          </a:custGeom>
          <a:ln w="25577">
            <a:solidFill>
              <a:srgbClr val="EC6907"/>
            </a:solidFill>
          </a:ln>
        </p:spPr>
        <p:txBody>
          <a:bodyPr wrap="square" lIns="0" tIns="0" rIns="0" bIns="0" rtlCol="0"/>
          <a:lstStyle/>
          <a:p>
            <a:endParaRPr/>
          </a:p>
        </p:txBody>
      </p:sp>
      <p:sp>
        <p:nvSpPr>
          <p:cNvPr id="8" name="object 8"/>
          <p:cNvSpPr/>
          <p:nvPr/>
        </p:nvSpPr>
        <p:spPr>
          <a:xfrm>
            <a:off x="0" y="6957009"/>
            <a:ext cx="10692130" cy="603250"/>
          </a:xfrm>
          <a:custGeom>
            <a:avLst/>
            <a:gdLst/>
            <a:ahLst/>
            <a:cxnLst/>
            <a:rect l="l" t="t" r="r" b="b"/>
            <a:pathLst>
              <a:path w="10692130" h="603250">
                <a:moveTo>
                  <a:pt x="0" y="602996"/>
                </a:moveTo>
                <a:lnTo>
                  <a:pt x="10692003" y="602996"/>
                </a:lnTo>
                <a:lnTo>
                  <a:pt x="10692003" y="0"/>
                </a:lnTo>
                <a:lnTo>
                  <a:pt x="0" y="0"/>
                </a:lnTo>
                <a:lnTo>
                  <a:pt x="0" y="602996"/>
                </a:lnTo>
                <a:close/>
              </a:path>
            </a:pathLst>
          </a:custGeom>
          <a:solidFill>
            <a:srgbClr val="000000"/>
          </a:solidFill>
        </p:spPr>
        <p:txBody>
          <a:bodyPr wrap="square" lIns="0" tIns="0" rIns="0" bIns="0" rtlCol="0"/>
          <a:lstStyle/>
          <a:p>
            <a:endParaRPr/>
          </a:p>
        </p:txBody>
      </p:sp>
      <p:sp>
        <p:nvSpPr>
          <p:cNvPr id="9" name="object 9"/>
          <p:cNvSpPr txBox="1"/>
          <p:nvPr/>
        </p:nvSpPr>
        <p:spPr>
          <a:xfrm>
            <a:off x="311299" y="7124223"/>
            <a:ext cx="1724025" cy="250825"/>
          </a:xfrm>
          <a:prstGeom prst="rect">
            <a:avLst/>
          </a:prstGeom>
        </p:spPr>
        <p:txBody>
          <a:bodyPr vert="horz" wrap="square" lIns="0" tIns="19050" rIns="0" bIns="0" rtlCol="0">
            <a:spAutoFit/>
          </a:bodyPr>
          <a:lstStyle/>
          <a:p>
            <a:pPr marL="12700">
              <a:lnSpc>
                <a:spcPct val="100000"/>
              </a:lnSpc>
              <a:spcBef>
                <a:spcPts val="150"/>
              </a:spcBef>
            </a:pPr>
            <a:r>
              <a:rPr sz="800" dirty="0">
                <a:solidFill>
                  <a:srgbClr val="FFFFFF"/>
                </a:solidFill>
                <a:latin typeface="Panton"/>
                <a:cs typeface="Panton"/>
              </a:rPr>
              <a:t>© All </a:t>
            </a:r>
            <a:r>
              <a:rPr sz="800" spc="-5" dirty="0">
                <a:solidFill>
                  <a:srgbClr val="FFFFFF"/>
                </a:solidFill>
                <a:latin typeface="Panton"/>
                <a:cs typeface="Panton"/>
              </a:rPr>
              <a:t>Rights Reserved </a:t>
            </a:r>
            <a:r>
              <a:rPr sz="800" spc="-5" dirty="0">
                <a:solidFill>
                  <a:srgbClr val="EC6907"/>
                </a:solidFill>
                <a:latin typeface="Panton"/>
                <a:cs typeface="Panton"/>
              </a:rPr>
              <a:t>QTS </a:t>
            </a:r>
            <a:r>
              <a:rPr sz="800" dirty="0">
                <a:solidFill>
                  <a:srgbClr val="EC6907"/>
                </a:solidFill>
                <a:latin typeface="Panton"/>
                <a:cs typeface="Panton"/>
              </a:rPr>
              <a:t>GROUP</a:t>
            </a:r>
            <a:r>
              <a:rPr sz="800" spc="-85" dirty="0">
                <a:solidFill>
                  <a:srgbClr val="EC6907"/>
                </a:solidFill>
                <a:latin typeface="Panton"/>
                <a:cs typeface="Panton"/>
              </a:rPr>
              <a:t> </a:t>
            </a:r>
            <a:r>
              <a:rPr sz="800" spc="-15" dirty="0">
                <a:solidFill>
                  <a:srgbClr val="EC6907"/>
                </a:solidFill>
                <a:latin typeface="Panton"/>
                <a:cs typeface="Panton"/>
              </a:rPr>
              <a:t>Ltd</a:t>
            </a:r>
            <a:r>
              <a:rPr sz="800" spc="-15" dirty="0">
                <a:solidFill>
                  <a:srgbClr val="FFFFFF"/>
                </a:solidFill>
                <a:latin typeface="Panton"/>
                <a:cs typeface="Panton"/>
              </a:rPr>
              <a:t>,</a:t>
            </a:r>
            <a:endParaRPr sz="800">
              <a:latin typeface="Panton"/>
              <a:cs typeface="Panton"/>
            </a:endParaRPr>
          </a:p>
          <a:p>
            <a:pPr marL="12700">
              <a:lnSpc>
                <a:spcPct val="100000"/>
              </a:lnSpc>
              <a:spcBef>
                <a:spcPts val="40"/>
              </a:spcBef>
            </a:pPr>
            <a:r>
              <a:rPr sz="600" dirty="0">
                <a:solidFill>
                  <a:srgbClr val="FFFFFF"/>
                </a:solidFill>
                <a:latin typeface="Panton"/>
                <a:cs typeface="Panton"/>
              </a:rPr>
              <a:t>a wholly </a:t>
            </a:r>
            <a:r>
              <a:rPr sz="600" spc="-5" dirty="0">
                <a:solidFill>
                  <a:srgbClr val="FFFFFF"/>
                </a:solidFill>
                <a:latin typeface="Panton"/>
                <a:cs typeface="Panton"/>
              </a:rPr>
              <a:t>owned </a:t>
            </a:r>
            <a:r>
              <a:rPr sz="600" dirty="0">
                <a:solidFill>
                  <a:srgbClr val="FFFFFF"/>
                </a:solidFill>
                <a:latin typeface="Panton"/>
                <a:cs typeface="Panton"/>
              </a:rPr>
              <a:t>subsidiary </a:t>
            </a:r>
            <a:r>
              <a:rPr sz="600" spc="-5" dirty="0">
                <a:solidFill>
                  <a:srgbClr val="FFFFFF"/>
                </a:solidFill>
                <a:latin typeface="Panton"/>
                <a:cs typeface="Panton"/>
              </a:rPr>
              <a:t>of Renew Holdings</a:t>
            </a:r>
            <a:r>
              <a:rPr sz="600" spc="-50" dirty="0">
                <a:solidFill>
                  <a:srgbClr val="FFFFFF"/>
                </a:solidFill>
                <a:latin typeface="Panton"/>
                <a:cs typeface="Panton"/>
              </a:rPr>
              <a:t> </a:t>
            </a:r>
            <a:r>
              <a:rPr sz="600" dirty="0">
                <a:solidFill>
                  <a:srgbClr val="FFFFFF"/>
                </a:solidFill>
                <a:latin typeface="Panton"/>
                <a:cs typeface="Panton"/>
              </a:rPr>
              <a:t>plc</a:t>
            </a:r>
            <a:endParaRPr sz="600">
              <a:latin typeface="Panton"/>
              <a:cs typeface="Panton"/>
            </a:endParaRPr>
          </a:p>
        </p:txBody>
      </p:sp>
      <p:sp>
        <p:nvSpPr>
          <p:cNvPr id="10" name="object 10"/>
          <p:cNvSpPr/>
          <p:nvPr/>
        </p:nvSpPr>
        <p:spPr>
          <a:xfrm>
            <a:off x="9050918" y="7189568"/>
            <a:ext cx="1312431" cy="137875"/>
          </a:xfrm>
          <a:prstGeom prst="rect">
            <a:avLst/>
          </a:prstGeom>
          <a:blipFill>
            <a:blip r:embed="rId2" cstate="print"/>
            <a:stretch>
              <a:fillRect/>
            </a:stretch>
          </a:blipFill>
        </p:spPr>
        <p:txBody>
          <a:bodyPr wrap="square" lIns="0" tIns="0" rIns="0" bIns="0" rtlCol="0"/>
          <a:lstStyle/>
          <a:p>
            <a:endParaRPr/>
          </a:p>
        </p:txBody>
      </p:sp>
      <p:sp>
        <p:nvSpPr>
          <p:cNvPr id="11" name="object 11"/>
          <p:cNvSpPr txBox="1"/>
          <p:nvPr/>
        </p:nvSpPr>
        <p:spPr>
          <a:xfrm>
            <a:off x="2726300" y="7124646"/>
            <a:ext cx="1956435" cy="261620"/>
          </a:xfrm>
          <a:prstGeom prst="rect">
            <a:avLst/>
          </a:prstGeom>
        </p:spPr>
        <p:txBody>
          <a:bodyPr vert="horz" wrap="square" lIns="0" tIns="12700" rIns="0" bIns="0" rtlCol="0">
            <a:spAutoFit/>
          </a:bodyPr>
          <a:lstStyle/>
          <a:p>
            <a:pPr marL="12700">
              <a:lnSpc>
                <a:spcPts val="930"/>
              </a:lnSpc>
              <a:spcBef>
                <a:spcPts val="100"/>
              </a:spcBef>
            </a:pPr>
            <a:r>
              <a:rPr sz="800" spc="-5" dirty="0">
                <a:solidFill>
                  <a:srgbClr val="FFFFFF"/>
                </a:solidFill>
                <a:latin typeface="Panton"/>
                <a:cs typeface="Panton"/>
              </a:rPr>
              <a:t>Rench </a:t>
            </a:r>
            <a:r>
              <a:rPr sz="800" spc="-15" dirty="0">
                <a:solidFill>
                  <a:srgbClr val="FFFFFF"/>
                </a:solidFill>
                <a:latin typeface="Panton"/>
                <a:cs typeface="Panton"/>
              </a:rPr>
              <a:t>Farm, </a:t>
            </a:r>
            <a:r>
              <a:rPr sz="800" dirty="0">
                <a:solidFill>
                  <a:srgbClr val="FFFFFF"/>
                </a:solidFill>
                <a:latin typeface="Panton"/>
                <a:cs typeface="Panton"/>
              </a:rPr>
              <a:t>Drumclog, </a:t>
            </a:r>
            <a:r>
              <a:rPr sz="800" spc="-15" dirty="0">
                <a:solidFill>
                  <a:srgbClr val="FFFFFF"/>
                </a:solidFill>
                <a:latin typeface="Panton"/>
                <a:cs typeface="Panton"/>
              </a:rPr>
              <a:t>ML10</a:t>
            </a:r>
            <a:r>
              <a:rPr sz="800" spc="0" dirty="0">
                <a:solidFill>
                  <a:srgbClr val="FFFFFF"/>
                </a:solidFill>
                <a:latin typeface="Panton"/>
                <a:cs typeface="Panton"/>
              </a:rPr>
              <a:t> </a:t>
            </a:r>
            <a:r>
              <a:rPr sz="800" dirty="0">
                <a:solidFill>
                  <a:srgbClr val="FFFFFF"/>
                </a:solidFill>
                <a:latin typeface="Panton"/>
                <a:cs typeface="Panton"/>
              </a:rPr>
              <a:t>6QJ</a:t>
            </a:r>
            <a:endParaRPr sz="800">
              <a:latin typeface="Panton"/>
              <a:cs typeface="Panton"/>
            </a:endParaRPr>
          </a:p>
          <a:p>
            <a:pPr marL="12700">
              <a:lnSpc>
                <a:spcPts val="930"/>
              </a:lnSpc>
            </a:pPr>
            <a:r>
              <a:rPr sz="800" dirty="0">
                <a:solidFill>
                  <a:srgbClr val="FFFFFF"/>
                </a:solidFill>
                <a:latin typeface="Panton"/>
                <a:cs typeface="Panton"/>
                <a:hlinkClick r:id="rId3"/>
              </a:rPr>
              <a:t>01357 440222 |</a:t>
            </a:r>
            <a:r>
              <a:rPr sz="800" spc="175" dirty="0">
                <a:solidFill>
                  <a:srgbClr val="FFFFFF"/>
                </a:solidFill>
                <a:latin typeface="Panton"/>
                <a:cs typeface="Panton"/>
                <a:hlinkClick r:id="rId3"/>
              </a:rPr>
              <a:t> </a:t>
            </a:r>
            <a:r>
              <a:rPr sz="800" spc="-5" dirty="0">
                <a:solidFill>
                  <a:srgbClr val="FFFFFF"/>
                </a:solidFill>
                <a:latin typeface="Panton"/>
                <a:cs typeface="Panton"/>
                <a:hlinkClick r:id="rId3"/>
              </a:rPr>
              <a:t>enquiries@qtsgroup.com</a:t>
            </a:r>
            <a:endParaRPr sz="800">
              <a:latin typeface="Panton"/>
              <a:cs typeface="Panton"/>
            </a:endParaRPr>
          </a:p>
        </p:txBody>
      </p:sp>
      <p:sp>
        <p:nvSpPr>
          <p:cNvPr id="2" name="TextBox 1">
            <a:extLst>
              <a:ext uri="{FF2B5EF4-FFF2-40B4-BE49-F238E27FC236}">
                <a16:creationId xmlns:a16="http://schemas.microsoft.com/office/drawing/2014/main" id="{016DFB07-4C2D-0F4C-987A-0E72BB0EC315}"/>
              </a:ext>
            </a:extLst>
          </p:cNvPr>
          <p:cNvSpPr txBox="1"/>
          <p:nvPr/>
        </p:nvSpPr>
        <p:spPr>
          <a:xfrm>
            <a:off x="4356100" y="1115944"/>
            <a:ext cx="1598451" cy="369332"/>
          </a:xfrm>
          <a:prstGeom prst="rect">
            <a:avLst/>
          </a:prstGeom>
          <a:noFill/>
        </p:spPr>
        <p:txBody>
          <a:bodyPr wrap="none" rtlCol="0">
            <a:spAutoFit/>
          </a:bodyPr>
          <a:lstStyle/>
          <a:p>
            <a:r>
              <a:rPr lang="en-US" dirty="0"/>
              <a:t>Women in Rail </a:t>
            </a:r>
          </a:p>
        </p:txBody>
      </p:sp>
      <p:sp>
        <p:nvSpPr>
          <p:cNvPr id="12" name="TextBox 11">
            <a:extLst>
              <a:ext uri="{FF2B5EF4-FFF2-40B4-BE49-F238E27FC236}">
                <a16:creationId xmlns:a16="http://schemas.microsoft.com/office/drawing/2014/main" id="{6E471125-7843-C947-A437-1514CFFD2F60}"/>
              </a:ext>
            </a:extLst>
          </p:cNvPr>
          <p:cNvSpPr txBox="1"/>
          <p:nvPr/>
        </p:nvSpPr>
        <p:spPr>
          <a:xfrm>
            <a:off x="0" y="1449054"/>
            <a:ext cx="6553200" cy="5632311"/>
          </a:xfrm>
          <a:prstGeom prst="rect">
            <a:avLst/>
          </a:prstGeom>
          <a:noFill/>
        </p:spPr>
        <p:txBody>
          <a:bodyPr wrap="square" rtlCol="0">
            <a:spAutoFit/>
          </a:bodyPr>
          <a:lstStyle/>
          <a:p>
            <a:pPr marL="285750" indent="-285750">
              <a:buFont typeface="Arial" panose="020B0604020202020204" pitchFamily="34" charset="0"/>
              <a:buChar char="•"/>
            </a:pPr>
            <a:r>
              <a:rPr lang="en-US" dirty="0"/>
              <a:t>QTS continues its commitment to Women in Rail Scotland and has two female employees on the steering group for Women in Rail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Although COVID has restricted face to face events, the committee has continued on with some successful online events across Scotland </a:t>
            </a:r>
          </a:p>
          <a:p>
            <a:endParaRPr lang="en-US" dirty="0"/>
          </a:p>
          <a:p>
            <a:pPr marL="285750" indent="-285750">
              <a:buFont typeface="Arial" panose="020B0604020202020204" pitchFamily="34" charset="0"/>
              <a:buChar char="•"/>
            </a:pPr>
            <a:r>
              <a:rPr lang="en-US" dirty="0"/>
              <a:t>Training Director, Lorna Gibson, is now the the Chair of Women in Rail Scotland and Head of Marketing, Lisa McKellar, remains an active participant in the group which </a:t>
            </a:r>
            <a:r>
              <a:rPr lang="en-US" dirty="0" err="1"/>
              <a:t>organises</a:t>
            </a:r>
            <a:r>
              <a:rPr lang="en-US" dirty="0"/>
              <a:t> events across Scotland </a:t>
            </a:r>
            <a:br>
              <a:rPr lang="en-US" dirty="0"/>
            </a:br>
            <a:endParaRPr lang="en-US" dirty="0"/>
          </a:p>
          <a:p>
            <a:pPr marL="285750" indent="-285750">
              <a:buFont typeface="Arial" panose="020B0604020202020204" pitchFamily="34" charset="0"/>
              <a:buChar char="•"/>
            </a:pPr>
            <a:r>
              <a:rPr lang="en-US" dirty="0"/>
              <a:t>Women in Rail helps to support young people into a career in rail and provides valuable networking opportunities with other likeminded individuals</a:t>
            </a:r>
            <a:br>
              <a:rPr lang="en-US" dirty="0"/>
            </a:br>
            <a:endParaRPr lang="en-US" dirty="0"/>
          </a:p>
          <a:p>
            <a:pPr marL="285750" indent="-285750">
              <a:buFont typeface="Arial" panose="020B0604020202020204" pitchFamily="34" charset="0"/>
              <a:buChar char="•"/>
            </a:pPr>
            <a:r>
              <a:rPr lang="en-US" dirty="0"/>
              <a:t>Women in Rail is committed to improving the diversity of the sector, an ethos which QTS is firmly aligned with</a:t>
            </a:r>
          </a:p>
          <a:p>
            <a:endParaRPr lang="en-US" dirty="0"/>
          </a:p>
        </p:txBody>
      </p:sp>
      <p:pic>
        <p:nvPicPr>
          <p:cNvPr id="14" name="Picture 13">
            <a:extLst>
              <a:ext uri="{FF2B5EF4-FFF2-40B4-BE49-F238E27FC236}">
                <a16:creationId xmlns:a16="http://schemas.microsoft.com/office/drawing/2014/main" id="{C5F8D426-A741-DF48-886C-66781EDFCA46}"/>
              </a:ext>
            </a:extLst>
          </p:cNvPr>
          <p:cNvPicPr>
            <a:picLocks noChangeAspect="1"/>
          </p:cNvPicPr>
          <p:nvPr/>
        </p:nvPicPr>
        <p:blipFill>
          <a:blip r:embed="rId4"/>
          <a:stretch>
            <a:fillRect/>
          </a:stretch>
        </p:blipFill>
        <p:spPr>
          <a:xfrm>
            <a:off x="9108707" y="628336"/>
            <a:ext cx="1085258" cy="628307"/>
          </a:xfrm>
          <a:prstGeom prst="rect">
            <a:avLst/>
          </a:prstGeom>
        </p:spPr>
      </p:pic>
      <p:pic>
        <p:nvPicPr>
          <p:cNvPr id="15" name="Picture 14">
            <a:extLst>
              <a:ext uri="{FF2B5EF4-FFF2-40B4-BE49-F238E27FC236}">
                <a16:creationId xmlns:a16="http://schemas.microsoft.com/office/drawing/2014/main" id="{D4156EF0-BD9A-5440-9B81-4FE88FE8F561}"/>
              </a:ext>
            </a:extLst>
          </p:cNvPr>
          <p:cNvPicPr>
            <a:picLocks noChangeAspect="1"/>
          </p:cNvPicPr>
          <p:nvPr/>
        </p:nvPicPr>
        <p:blipFill>
          <a:blip r:embed="rId5"/>
          <a:stretch>
            <a:fillRect/>
          </a:stretch>
        </p:blipFill>
        <p:spPr>
          <a:xfrm>
            <a:off x="6568032" y="1485275"/>
            <a:ext cx="4109131" cy="2289985"/>
          </a:xfrm>
          <a:prstGeom prst="rect">
            <a:avLst/>
          </a:prstGeom>
        </p:spPr>
      </p:pic>
      <p:pic>
        <p:nvPicPr>
          <p:cNvPr id="18" name="Picture 17">
            <a:extLst>
              <a:ext uri="{FF2B5EF4-FFF2-40B4-BE49-F238E27FC236}">
                <a16:creationId xmlns:a16="http://schemas.microsoft.com/office/drawing/2014/main" id="{9C95E362-6D23-764D-92E4-43D432755E41}"/>
              </a:ext>
            </a:extLst>
          </p:cNvPr>
          <p:cNvPicPr>
            <a:picLocks noChangeAspect="1"/>
          </p:cNvPicPr>
          <p:nvPr/>
        </p:nvPicPr>
        <p:blipFill>
          <a:blip r:embed="rId6"/>
          <a:stretch>
            <a:fillRect/>
          </a:stretch>
        </p:blipFill>
        <p:spPr>
          <a:xfrm>
            <a:off x="7479665" y="3839247"/>
            <a:ext cx="2286000" cy="3048000"/>
          </a:xfrm>
          <a:prstGeom prst="rect">
            <a:avLst/>
          </a:prstGeom>
        </p:spPr>
      </p:pic>
    </p:spTree>
    <p:extLst>
      <p:ext uri="{BB962C8B-B14F-4D97-AF65-F5344CB8AC3E}">
        <p14:creationId xmlns:p14="http://schemas.microsoft.com/office/powerpoint/2010/main" val="2206042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11056"/>
            <a:ext cx="7623175" cy="1256665"/>
          </a:xfrm>
          <a:custGeom>
            <a:avLst/>
            <a:gdLst/>
            <a:ahLst/>
            <a:cxnLst/>
            <a:rect l="l" t="t" r="r" b="b"/>
            <a:pathLst>
              <a:path w="7623175" h="1256665">
                <a:moveTo>
                  <a:pt x="7622997" y="0"/>
                </a:moveTo>
                <a:lnTo>
                  <a:pt x="0" y="0"/>
                </a:lnTo>
                <a:lnTo>
                  <a:pt x="0" y="1256398"/>
                </a:lnTo>
                <a:lnTo>
                  <a:pt x="7622997" y="0"/>
                </a:lnTo>
                <a:close/>
              </a:path>
            </a:pathLst>
          </a:custGeom>
          <a:solidFill>
            <a:srgbClr val="EC6907"/>
          </a:solidFill>
        </p:spPr>
        <p:txBody>
          <a:bodyPr wrap="square" lIns="0" tIns="0" rIns="0" bIns="0" rtlCol="0"/>
          <a:lstStyle/>
          <a:p>
            <a:endParaRPr/>
          </a:p>
        </p:txBody>
      </p:sp>
      <p:sp>
        <p:nvSpPr>
          <p:cNvPr id="4" name="object 4"/>
          <p:cNvSpPr/>
          <p:nvPr/>
        </p:nvSpPr>
        <p:spPr>
          <a:xfrm>
            <a:off x="788136" y="331575"/>
            <a:ext cx="375285" cy="452755"/>
          </a:xfrm>
          <a:custGeom>
            <a:avLst/>
            <a:gdLst/>
            <a:ahLst/>
            <a:cxnLst/>
            <a:rect l="l" t="t" r="r" b="b"/>
            <a:pathLst>
              <a:path w="375284" h="452755">
                <a:moveTo>
                  <a:pt x="235800" y="100139"/>
                </a:moveTo>
                <a:lnTo>
                  <a:pt x="117398" y="100139"/>
                </a:lnTo>
                <a:lnTo>
                  <a:pt x="49199" y="452475"/>
                </a:lnTo>
                <a:lnTo>
                  <a:pt x="167284" y="452475"/>
                </a:lnTo>
                <a:lnTo>
                  <a:pt x="235800" y="100139"/>
                </a:lnTo>
                <a:close/>
              </a:path>
              <a:path w="375284" h="452755">
                <a:moveTo>
                  <a:pt x="375221" y="0"/>
                </a:moveTo>
                <a:lnTo>
                  <a:pt x="20294" y="0"/>
                </a:lnTo>
                <a:lnTo>
                  <a:pt x="0" y="100139"/>
                </a:lnTo>
                <a:lnTo>
                  <a:pt x="355257" y="100139"/>
                </a:lnTo>
                <a:lnTo>
                  <a:pt x="375221" y="0"/>
                </a:lnTo>
                <a:close/>
              </a:path>
            </a:pathLst>
          </a:custGeom>
          <a:solidFill>
            <a:srgbClr val="000000"/>
          </a:solidFill>
        </p:spPr>
        <p:txBody>
          <a:bodyPr wrap="square" lIns="0" tIns="0" rIns="0" bIns="0" rtlCol="0"/>
          <a:lstStyle/>
          <a:p>
            <a:endParaRPr/>
          </a:p>
        </p:txBody>
      </p:sp>
      <p:sp>
        <p:nvSpPr>
          <p:cNvPr id="5" name="object 5"/>
          <p:cNvSpPr/>
          <p:nvPr/>
        </p:nvSpPr>
        <p:spPr>
          <a:xfrm>
            <a:off x="1102093" y="324695"/>
            <a:ext cx="370205" cy="466090"/>
          </a:xfrm>
          <a:custGeom>
            <a:avLst/>
            <a:gdLst/>
            <a:ahLst/>
            <a:cxnLst/>
            <a:rect l="l" t="t" r="r" b="b"/>
            <a:pathLst>
              <a:path w="370205" h="466090">
                <a:moveTo>
                  <a:pt x="38874" y="338950"/>
                </a:moveTo>
                <a:lnTo>
                  <a:pt x="0" y="432892"/>
                </a:lnTo>
                <a:lnTo>
                  <a:pt x="21640" y="444379"/>
                </a:lnTo>
                <a:lnTo>
                  <a:pt x="52571" y="454685"/>
                </a:lnTo>
                <a:lnTo>
                  <a:pt x="92933" y="462353"/>
                </a:lnTo>
                <a:lnTo>
                  <a:pt x="142862" y="465924"/>
                </a:lnTo>
                <a:lnTo>
                  <a:pt x="193500" y="461897"/>
                </a:lnTo>
                <a:lnTo>
                  <a:pt x="240507" y="449534"/>
                </a:lnTo>
                <a:lnTo>
                  <a:pt x="281397" y="428415"/>
                </a:lnTo>
                <a:lnTo>
                  <a:pt x="313682" y="398118"/>
                </a:lnTo>
                <a:lnTo>
                  <a:pt x="330129" y="367157"/>
                </a:lnTo>
                <a:lnTo>
                  <a:pt x="153873" y="367157"/>
                </a:lnTo>
                <a:lnTo>
                  <a:pt x="120842" y="364923"/>
                </a:lnTo>
                <a:lnTo>
                  <a:pt x="90039" y="358849"/>
                </a:lnTo>
                <a:lnTo>
                  <a:pt x="62404" y="349878"/>
                </a:lnTo>
                <a:lnTo>
                  <a:pt x="38874" y="338950"/>
                </a:lnTo>
                <a:close/>
              </a:path>
              <a:path w="370205" h="466090">
                <a:moveTo>
                  <a:pt x="252310" y="0"/>
                </a:moveTo>
                <a:lnTo>
                  <a:pt x="200061" y="4675"/>
                </a:lnTo>
                <a:lnTo>
                  <a:pt x="153275" y="18362"/>
                </a:lnTo>
                <a:lnTo>
                  <a:pt x="113753" y="40557"/>
                </a:lnTo>
                <a:lnTo>
                  <a:pt x="83295" y="70753"/>
                </a:lnTo>
                <a:lnTo>
                  <a:pt x="63700" y="108443"/>
                </a:lnTo>
                <a:lnTo>
                  <a:pt x="56769" y="153123"/>
                </a:lnTo>
                <a:lnTo>
                  <a:pt x="65812" y="195119"/>
                </a:lnTo>
                <a:lnTo>
                  <a:pt x="89092" y="228219"/>
                </a:lnTo>
                <a:lnTo>
                  <a:pt x="120832" y="253965"/>
                </a:lnTo>
                <a:lnTo>
                  <a:pt x="155257" y="273900"/>
                </a:lnTo>
                <a:lnTo>
                  <a:pt x="181809" y="287978"/>
                </a:lnTo>
                <a:lnTo>
                  <a:pt x="200982" y="300788"/>
                </a:lnTo>
                <a:lnTo>
                  <a:pt x="212609" y="313914"/>
                </a:lnTo>
                <a:lnTo>
                  <a:pt x="216522" y="328942"/>
                </a:lnTo>
                <a:lnTo>
                  <a:pt x="211328" y="346331"/>
                </a:lnTo>
                <a:lnTo>
                  <a:pt x="197451" y="358370"/>
                </a:lnTo>
                <a:lnTo>
                  <a:pt x="177447" y="365249"/>
                </a:lnTo>
                <a:lnTo>
                  <a:pt x="153873" y="367157"/>
                </a:lnTo>
                <a:lnTo>
                  <a:pt x="330129" y="367157"/>
                </a:lnTo>
                <a:lnTo>
                  <a:pt x="334876" y="358221"/>
                </a:lnTo>
                <a:lnTo>
                  <a:pt x="342493" y="308305"/>
                </a:lnTo>
                <a:lnTo>
                  <a:pt x="335747" y="271030"/>
                </a:lnTo>
                <a:lnTo>
                  <a:pt x="316645" y="239237"/>
                </a:lnTo>
                <a:lnTo>
                  <a:pt x="286890" y="212219"/>
                </a:lnTo>
                <a:lnTo>
                  <a:pt x="248183" y="189268"/>
                </a:lnTo>
                <a:lnTo>
                  <a:pt x="222836" y="175588"/>
                </a:lnTo>
                <a:lnTo>
                  <a:pt x="201658" y="162677"/>
                </a:lnTo>
                <a:lnTo>
                  <a:pt x="187131" y="149380"/>
                </a:lnTo>
                <a:lnTo>
                  <a:pt x="181737" y="134543"/>
                </a:lnTo>
                <a:lnTo>
                  <a:pt x="185516" y="120692"/>
                </a:lnTo>
                <a:lnTo>
                  <a:pt x="197008" y="109312"/>
                </a:lnTo>
                <a:lnTo>
                  <a:pt x="216444" y="101603"/>
                </a:lnTo>
                <a:lnTo>
                  <a:pt x="244055" y="98767"/>
                </a:lnTo>
                <a:lnTo>
                  <a:pt x="340673" y="98767"/>
                </a:lnTo>
                <a:lnTo>
                  <a:pt x="369709" y="21691"/>
                </a:lnTo>
                <a:lnTo>
                  <a:pt x="350628" y="14085"/>
                </a:lnTo>
                <a:lnTo>
                  <a:pt x="325845" y="7097"/>
                </a:lnTo>
                <a:lnTo>
                  <a:pt x="293644" y="1983"/>
                </a:lnTo>
                <a:lnTo>
                  <a:pt x="252310" y="0"/>
                </a:lnTo>
                <a:close/>
              </a:path>
              <a:path w="370205" h="466090">
                <a:moveTo>
                  <a:pt x="340673" y="98767"/>
                </a:moveTo>
                <a:lnTo>
                  <a:pt x="244055" y="98767"/>
                </a:lnTo>
                <a:lnTo>
                  <a:pt x="272228" y="100078"/>
                </a:lnTo>
                <a:lnTo>
                  <a:pt x="297456" y="104878"/>
                </a:lnTo>
                <a:lnTo>
                  <a:pt x="318354" y="111356"/>
                </a:lnTo>
                <a:lnTo>
                  <a:pt x="333540" y="117703"/>
                </a:lnTo>
                <a:lnTo>
                  <a:pt x="340673" y="98767"/>
                </a:lnTo>
                <a:close/>
              </a:path>
            </a:pathLst>
          </a:custGeom>
          <a:solidFill>
            <a:srgbClr val="000000"/>
          </a:solidFill>
        </p:spPr>
        <p:txBody>
          <a:bodyPr wrap="square" lIns="0" tIns="0" rIns="0" bIns="0" rtlCol="0"/>
          <a:lstStyle/>
          <a:p>
            <a:endParaRPr/>
          </a:p>
        </p:txBody>
      </p:sp>
      <p:sp>
        <p:nvSpPr>
          <p:cNvPr id="6" name="object 6"/>
          <p:cNvSpPr/>
          <p:nvPr/>
        </p:nvSpPr>
        <p:spPr>
          <a:xfrm>
            <a:off x="324657" y="324059"/>
            <a:ext cx="490220" cy="469265"/>
          </a:xfrm>
          <a:custGeom>
            <a:avLst/>
            <a:gdLst/>
            <a:ahLst/>
            <a:cxnLst/>
            <a:rect l="l" t="t" r="r" b="b"/>
            <a:pathLst>
              <a:path w="490219" h="469265">
                <a:moveTo>
                  <a:pt x="254346" y="260883"/>
                </a:moveTo>
                <a:lnTo>
                  <a:pt x="204371" y="309854"/>
                </a:lnTo>
                <a:lnTo>
                  <a:pt x="489829" y="468706"/>
                </a:lnTo>
                <a:lnTo>
                  <a:pt x="391569" y="381990"/>
                </a:lnTo>
                <a:lnTo>
                  <a:pt x="399075" y="372656"/>
                </a:lnTo>
                <a:lnTo>
                  <a:pt x="401323" y="369468"/>
                </a:lnTo>
                <a:lnTo>
                  <a:pt x="426168" y="326626"/>
                </a:lnTo>
                <a:lnTo>
                  <a:pt x="434213" y="305104"/>
                </a:lnTo>
                <a:lnTo>
                  <a:pt x="304460" y="305104"/>
                </a:lnTo>
                <a:lnTo>
                  <a:pt x="254346" y="260883"/>
                </a:lnTo>
                <a:close/>
              </a:path>
              <a:path w="490219" h="469265">
                <a:moveTo>
                  <a:pt x="267554" y="0"/>
                </a:moveTo>
                <a:lnTo>
                  <a:pt x="228222" y="1872"/>
                </a:lnTo>
                <a:lnTo>
                  <a:pt x="189591" y="9161"/>
                </a:lnTo>
                <a:lnTo>
                  <a:pt x="152489" y="22000"/>
                </a:lnTo>
                <a:lnTo>
                  <a:pt x="117744" y="40525"/>
                </a:lnTo>
                <a:lnTo>
                  <a:pt x="61625" y="91160"/>
                </a:lnTo>
                <a:lnTo>
                  <a:pt x="23040" y="156273"/>
                </a:lnTo>
                <a:lnTo>
                  <a:pt x="8750" y="199081"/>
                </a:lnTo>
                <a:lnTo>
                  <a:pt x="718" y="244446"/>
                </a:lnTo>
                <a:lnTo>
                  <a:pt x="0" y="290485"/>
                </a:lnTo>
                <a:lnTo>
                  <a:pt x="7648" y="335312"/>
                </a:lnTo>
                <a:lnTo>
                  <a:pt x="24718" y="377042"/>
                </a:lnTo>
                <a:lnTo>
                  <a:pt x="52263" y="413791"/>
                </a:lnTo>
                <a:lnTo>
                  <a:pt x="93555" y="444253"/>
                </a:lnTo>
                <a:lnTo>
                  <a:pt x="141385" y="461671"/>
                </a:lnTo>
                <a:lnTo>
                  <a:pt x="192512" y="467583"/>
                </a:lnTo>
                <a:lnTo>
                  <a:pt x="243692" y="463531"/>
                </a:lnTo>
                <a:lnTo>
                  <a:pt x="291684" y="451053"/>
                </a:lnTo>
                <a:lnTo>
                  <a:pt x="327442" y="434905"/>
                </a:lnTo>
                <a:lnTo>
                  <a:pt x="359857" y="412889"/>
                </a:lnTo>
                <a:lnTo>
                  <a:pt x="286096" y="372122"/>
                </a:lnTo>
                <a:lnTo>
                  <a:pt x="216169" y="372122"/>
                </a:lnTo>
                <a:lnTo>
                  <a:pt x="203193" y="371768"/>
                </a:lnTo>
                <a:lnTo>
                  <a:pt x="156184" y="354202"/>
                </a:lnTo>
                <a:lnTo>
                  <a:pt x="133429" y="321348"/>
                </a:lnTo>
                <a:lnTo>
                  <a:pt x="125857" y="287567"/>
                </a:lnTo>
                <a:lnTo>
                  <a:pt x="126150" y="252039"/>
                </a:lnTo>
                <a:lnTo>
                  <a:pt x="142751" y="183730"/>
                </a:lnTo>
                <a:lnTo>
                  <a:pt x="159821" y="147981"/>
                </a:lnTo>
                <a:lnTo>
                  <a:pt x="185435" y="118033"/>
                </a:lnTo>
                <a:lnTo>
                  <a:pt x="224094" y="98448"/>
                </a:lnTo>
                <a:lnTo>
                  <a:pt x="245504" y="95322"/>
                </a:lnTo>
                <a:lnTo>
                  <a:pt x="434256" y="95322"/>
                </a:lnTo>
                <a:lnTo>
                  <a:pt x="422886" y="75720"/>
                </a:lnTo>
                <a:lnTo>
                  <a:pt x="383759" y="35204"/>
                </a:lnTo>
                <a:lnTo>
                  <a:pt x="328280" y="8891"/>
                </a:lnTo>
                <a:lnTo>
                  <a:pt x="298489" y="2473"/>
                </a:lnTo>
                <a:lnTo>
                  <a:pt x="267554" y="0"/>
                </a:lnTo>
                <a:close/>
              </a:path>
              <a:path w="490219" h="469265">
                <a:moveTo>
                  <a:pt x="260505" y="357987"/>
                </a:moveTo>
                <a:lnTo>
                  <a:pt x="216169" y="372122"/>
                </a:lnTo>
                <a:lnTo>
                  <a:pt x="286096" y="372122"/>
                </a:lnTo>
                <a:lnTo>
                  <a:pt x="260505" y="357987"/>
                </a:lnTo>
                <a:close/>
              </a:path>
              <a:path w="490219" h="469265">
                <a:moveTo>
                  <a:pt x="434256" y="95322"/>
                </a:moveTo>
                <a:lnTo>
                  <a:pt x="245504" y="95322"/>
                </a:lnTo>
                <a:lnTo>
                  <a:pt x="267401" y="96989"/>
                </a:lnTo>
                <a:lnTo>
                  <a:pt x="298412" y="110343"/>
                </a:lnTo>
                <a:lnTo>
                  <a:pt x="317577" y="133992"/>
                </a:lnTo>
                <a:lnTo>
                  <a:pt x="327196" y="164778"/>
                </a:lnTo>
                <a:lnTo>
                  <a:pt x="329568" y="199542"/>
                </a:lnTo>
                <a:lnTo>
                  <a:pt x="327684" y="226293"/>
                </a:lnTo>
                <a:lnTo>
                  <a:pt x="322453" y="253061"/>
                </a:lnTo>
                <a:lnTo>
                  <a:pt x="314502" y="279461"/>
                </a:lnTo>
                <a:lnTo>
                  <a:pt x="304460" y="305104"/>
                </a:lnTo>
                <a:lnTo>
                  <a:pt x="434213" y="305104"/>
                </a:lnTo>
                <a:lnTo>
                  <a:pt x="443812" y="279426"/>
                </a:lnTo>
                <a:lnTo>
                  <a:pt x="453731" y="229710"/>
                </a:lnTo>
                <a:lnTo>
                  <a:pt x="455397" y="179317"/>
                </a:lnTo>
                <a:lnTo>
                  <a:pt x="448287" y="130086"/>
                </a:lnTo>
                <a:lnTo>
                  <a:pt x="438228" y="102169"/>
                </a:lnTo>
                <a:lnTo>
                  <a:pt x="434256" y="95322"/>
                </a:lnTo>
                <a:close/>
              </a:path>
            </a:pathLst>
          </a:custGeom>
          <a:solidFill>
            <a:srgbClr val="000000"/>
          </a:solidFill>
        </p:spPr>
        <p:txBody>
          <a:bodyPr wrap="square" lIns="0" tIns="0" rIns="0" bIns="0" rtlCol="0"/>
          <a:lstStyle/>
          <a:p>
            <a:endParaRPr/>
          </a:p>
        </p:txBody>
      </p:sp>
      <p:sp>
        <p:nvSpPr>
          <p:cNvPr id="7" name="object 7"/>
          <p:cNvSpPr/>
          <p:nvPr/>
        </p:nvSpPr>
        <p:spPr>
          <a:xfrm>
            <a:off x="5471998" y="338213"/>
            <a:ext cx="4896485" cy="0"/>
          </a:xfrm>
          <a:custGeom>
            <a:avLst/>
            <a:gdLst/>
            <a:ahLst/>
            <a:cxnLst/>
            <a:rect l="l" t="t" r="r" b="b"/>
            <a:pathLst>
              <a:path w="4896484">
                <a:moveTo>
                  <a:pt x="0" y="0"/>
                </a:moveTo>
                <a:lnTo>
                  <a:pt x="4896002" y="0"/>
                </a:lnTo>
              </a:path>
            </a:pathLst>
          </a:custGeom>
          <a:ln w="25577">
            <a:solidFill>
              <a:srgbClr val="EC6907"/>
            </a:solidFill>
          </a:ln>
        </p:spPr>
        <p:txBody>
          <a:bodyPr wrap="square" lIns="0" tIns="0" rIns="0" bIns="0" rtlCol="0"/>
          <a:lstStyle/>
          <a:p>
            <a:endParaRPr/>
          </a:p>
        </p:txBody>
      </p:sp>
      <p:sp>
        <p:nvSpPr>
          <p:cNvPr id="8" name="object 8"/>
          <p:cNvSpPr/>
          <p:nvPr/>
        </p:nvSpPr>
        <p:spPr>
          <a:xfrm>
            <a:off x="0" y="6957009"/>
            <a:ext cx="10692130" cy="603250"/>
          </a:xfrm>
          <a:custGeom>
            <a:avLst/>
            <a:gdLst/>
            <a:ahLst/>
            <a:cxnLst/>
            <a:rect l="l" t="t" r="r" b="b"/>
            <a:pathLst>
              <a:path w="10692130" h="603250">
                <a:moveTo>
                  <a:pt x="0" y="602996"/>
                </a:moveTo>
                <a:lnTo>
                  <a:pt x="10692003" y="602996"/>
                </a:lnTo>
                <a:lnTo>
                  <a:pt x="10692003" y="0"/>
                </a:lnTo>
                <a:lnTo>
                  <a:pt x="0" y="0"/>
                </a:lnTo>
                <a:lnTo>
                  <a:pt x="0" y="602996"/>
                </a:lnTo>
                <a:close/>
              </a:path>
            </a:pathLst>
          </a:custGeom>
          <a:solidFill>
            <a:srgbClr val="000000"/>
          </a:solidFill>
        </p:spPr>
        <p:txBody>
          <a:bodyPr wrap="square" lIns="0" tIns="0" rIns="0" bIns="0" rtlCol="0"/>
          <a:lstStyle/>
          <a:p>
            <a:endParaRPr/>
          </a:p>
        </p:txBody>
      </p:sp>
      <p:sp>
        <p:nvSpPr>
          <p:cNvPr id="9" name="object 9"/>
          <p:cNvSpPr txBox="1"/>
          <p:nvPr/>
        </p:nvSpPr>
        <p:spPr>
          <a:xfrm>
            <a:off x="311299" y="7124223"/>
            <a:ext cx="1724025" cy="250825"/>
          </a:xfrm>
          <a:prstGeom prst="rect">
            <a:avLst/>
          </a:prstGeom>
        </p:spPr>
        <p:txBody>
          <a:bodyPr vert="horz" wrap="square" lIns="0" tIns="19050" rIns="0" bIns="0" rtlCol="0">
            <a:spAutoFit/>
          </a:bodyPr>
          <a:lstStyle/>
          <a:p>
            <a:pPr marL="12700">
              <a:lnSpc>
                <a:spcPct val="100000"/>
              </a:lnSpc>
              <a:spcBef>
                <a:spcPts val="150"/>
              </a:spcBef>
            </a:pPr>
            <a:r>
              <a:rPr sz="800" dirty="0">
                <a:solidFill>
                  <a:srgbClr val="FFFFFF"/>
                </a:solidFill>
                <a:latin typeface="Panton"/>
                <a:cs typeface="Panton"/>
              </a:rPr>
              <a:t>© All </a:t>
            </a:r>
            <a:r>
              <a:rPr sz="800" spc="-5" dirty="0">
                <a:solidFill>
                  <a:srgbClr val="FFFFFF"/>
                </a:solidFill>
                <a:latin typeface="Panton"/>
                <a:cs typeface="Panton"/>
              </a:rPr>
              <a:t>Rights Reserved </a:t>
            </a:r>
            <a:r>
              <a:rPr sz="800" spc="-5" dirty="0">
                <a:solidFill>
                  <a:srgbClr val="EC6907"/>
                </a:solidFill>
                <a:latin typeface="Panton"/>
                <a:cs typeface="Panton"/>
              </a:rPr>
              <a:t>QTS </a:t>
            </a:r>
            <a:r>
              <a:rPr sz="800" dirty="0">
                <a:solidFill>
                  <a:srgbClr val="EC6907"/>
                </a:solidFill>
                <a:latin typeface="Panton"/>
                <a:cs typeface="Panton"/>
              </a:rPr>
              <a:t>GROUP</a:t>
            </a:r>
            <a:r>
              <a:rPr sz="800" spc="-85" dirty="0">
                <a:solidFill>
                  <a:srgbClr val="EC6907"/>
                </a:solidFill>
                <a:latin typeface="Panton"/>
                <a:cs typeface="Panton"/>
              </a:rPr>
              <a:t> </a:t>
            </a:r>
            <a:r>
              <a:rPr sz="800" spc="-15" dirty="0">
                <a:solidFill>
                  <a:srgbClr val="EC6907"/>
                </a:solidFill>
                <a:latin typeface="Panton"/>
                <a:cs typeface="Panton"/>
              </a:rPr>
              <a:t>Ltd</a:t>
            </a:r>
            <a:r>
              <a:rPr sz="800" spc="-15" dirty="0">
                <a:solidFill>
                  <a:srgbClr val="FFFFFF"/>
                </a:solidFill>
                <a:latin typeface="Panton"/>
                <a:cs typeface="Panton"/>
              </a:rPr>
              <a:t>,</a:t>
            </a:r>
            <a:endParaRPr sz="800">
              <a:latin typeface="Panton"/>
              <a:cs typeface="Panton"/>
            </a:endParaRPr>
          </a:p>
          <a:p>
            <a:pPr marL="12700">
              <a:lnSpc>
                <a:spcPct val="100000"/>
              </a:lnSpc>
              <a:spcBef>
                <a:spcPts val="40"/>
              </a:spcBef>
            </a:pPr>
            <a:r>
              <a:rPr sz="600" dirty="0">
                <a:solidFill>
                  <a:srgbClr val="FFFFFF"/>
                </a:solidFill>
                <a:latin typeface="Panton"/>
                <a:cs typeface="Panton"/>
              </a:rPr>
              <a:t>a wholly </a:t>
            </a:r>
            <a:r>
              <a:rPr sz="600" spc="-5" dirty="0">
                <a:solidFill>
                  <a:srgbClr val="FFFFFF"/>
                </a:solidFill>
                <a:latin typeface="Panton"/>
                <a:cs typeface="Panton"/>
              </a:rPr>
              <a:t>owned </a:t>
            </a:r>
            <a:r>
              <a:rPr sz="600" dirty="0">
                <a:solidFill>
                  <a:srgbClr val="FFFFFF"/>
                </a:solidFill>
                <a:latin typeface="Panton"/>
                <a:cs typeface="Panton"/>
              </a:rPr>
              <a:t>subsidiary </a:t>
            </a:r>
            <a:r>
              <a:rPr sz="600" spc="-5" dirty="0">
                <a:solidFill>
                  <a:srgbClr val="FFFFFF"/>
                </a:solidFill>
                <a:latin typeface="Panton"/>
                <a:cs typeface="Panton"/>
              </a:rPr>
              <a:t>of Renew Holdings</a:t>
            </a:r>
            <a:r>
              <a:rPr sz="600" spc="-50" dirty="0">
                <a:solidFill>
                  <a:srgbClr val="FFFFFF"/>
                </a:solidFill>
                <a:latin typeface="Panton"/>
                <a:cs typeface="Panton"/>
              </a:rPr>
              <a:t> </a:t>
            </a:r>
            <a:r>
              <a:rPr sz="600" dirty="0">
                <a:solidFill>
                  <a:srgbClr val="FFFFFF"/>
                </a:solidFill>
                <a:latin typeface="Panton"/>
                <a:cs typeface="Panton"/>
              </a:rPr>
              <a:t>plc</a:t>
            </a:r>
            <a:endParaRPr sz="600">
              <a:latin typeface="Panton"/>
              <a:cs typeface="Panton"/>
            </a:endParaRPr>
          </a:p>
        </p:txBody>
      </p:sp>
      <p:sp>
        <p:nvSpPr>
          <p:cNvPr id="10" name="object 10"/>
          <p:cNvSpPr/>
          <p:nvPr/>
        </p:nvSpPr>
        <p:spPr>
          <a:xfrm>
            <a:off x="9050918" y="7189568"/>
            <a:ext cx="1312431" cy="137875"/>
          </a:xfrm>
          <a:prstGeom prst="rect">
            <a:avLst/>
          </a:prstGeom>
          <a:blipFill>
            <a:blip r:embed="rId2" cstate="print"/>
            <a:stretch>
              <a:fillRect/>
            </a:stretch>
          </a:blipFill>
        </p:spPr>
        <p:txBody>
          <a:bodyPr wrap="square" lIns="0" tIns="0" rIns="0" bIns="0" rtlCol="0"/>
          <a:lstStyle/>
          <a:p>
            <a:endParaRPr/>
          </a:p>
        </p:txBody>
      </p:sp>
      <p:sp>
        <p:nvSpPr>
          <p:cNvPr id="11" name="object 11"/>
          <p:cNvSpPr txBox="1"/>
          <p:nvPr/>
        </p:nvSpPr>
        <p:spPr>
          <a:xfrm>
            <a:off x="2726300" y="7124646"/>
            <a:ext cx="1956435" cy="261620"/>
          </a:xfrm>
          <a:prstGeom prst="rect">
            <a:avLst/>
          </a:prstGeom>
        </p:spPr>
        <p:txBody>
          <a:bodyPr vert="horz" wrap="square" lIns="0" tIns="12700" rIns="0" bIns="0" rtlCol="0">
            <a:spAutoFit/>
          </a:bodyPr>
          <a:lstStyle/>
          <a:p>
            <a:pPr marL="12700">
              <a:lnSpc>
                <a:spcPts val="930"/>
              </a:lnSpc>
              <a:spcBef>
                <a:spcPts val="100"/>
              </a:spcBef>
            </a:pPr>
            <a:r>
              <a:rPr sz="800" spc="-5" dirty="0">
                <a:solidFill>
                  <a:srgbClr val="FFFFFF"/>
                </a:solidFill>
                <a:latin typeface="Panton"/>
                <a:cs typeface="Panton"/>
              </a:rPr>
              <a:t>Rench </a:t>
            </a:r>
            <a:r>
              <a:rPr sz="800" spc="-15" dirty="0">
                <a:solidFill>
                  <a:srgbClr val="FFFFFF"/>
                </a:solidFill>
                <a:latin typeface="Panton"/>
                <a:cs typeface="Panton"/>
              </a:rPr>
              <a:t>Farm, </a:t>
            </a:r>
            <a:r>
              <a:rPr sz="800" dirty="0">
                <a:solidFill>
                  <a:srgbClr val="FFFFFF"/>
                </a:solidFill>
                <a:latin typeface="Panton"/>
                <a:cs typeface="Panton"/>
              </a:rPr>
              <a:t>Drumclog, </a:t>
            </a:r>
            <a:r>
              <a:rPr sz="800" spc="-15" dirty="0">
                <a:solidFill>
                  <a:srgbClr val="FFFFFF"/>
                </a:solidFill>
                <a:latin typeface="Panton"/>
                <a:cs typeface="Panton"/>
              </a:rPr>
              <a:t>ML10</a:t>
            </a:r>
            <a:r>
              <a:rPr sz="800" spc="0" dirty="0">
                <a:solidFill>
                  <a:srgbClr val="FFFFFF"/>
                </a:solidFill>
                <a:latin typeface="Panton"/>
                <a:cs typeface="Panton"/>
              </a:rPr>
              <a:t> </a:t>
            </a:r>
            <a:r>
              <a:rPr sz="800" dirty="0">
                <a:solidFill>
                  <a:srgbClr val="FFFFFF"/>
                </a:solidFill>
                <a:latin typeface="Panton"/>
                <a:cs typeface="Panton"/>
              </a:rPr>
              <a:t>6QJ</a:t>
            </a:r>
            <a:endParaRPr sz="800">
              <a:latin typeface="Panton"/>
              <a:cs typeface="Panton"/>
            </a:endParaRPr>
          </a:p>
          <a:p>
            <a:pPr marL="12700">
              <a:lnSpc>
                <a:spcPts val="930"/>
              </a:lnSpc>
            </a:pPr>
            <a:r>
              <a:rPr sz="800" dirty="0">
                <a:solidFill>
                  <a:srgbClr val="FFFFFF"/>
                </a:solidFill>
                <a:latin typeface="Panton"/>
                <a:cs typeface="Panton"/>
                <a:hlinkClick r:id="rId3"/>
              </a:rPr>
              <a:t>01357 440222 |</a:t>
            </a:r>
            <a:r>
              <a:rPr sz="800" spc="175" dirty="0">
                <a:solidFill>
                  <a:srgbClr val="FFFFFF"/>
                </a:solidFill>
                <a:latin typeface="Panton"/>
                <a:cs typeface="Panton"/>
                <a:hlinkClick r:id="rId3"/>
              </a:rPr>
              <a:t> </a:t>
            </a:r>
            <a:r>
              <a:rPr sz="800" spc="-5" dirty="0">
                <a:solidFill>
                  <a:srgbClr val="FFFFFF"/>
                </a:solidFill>
                <a:latin typeface="Panton"/>
                <a:cs typeface="Panton"/>
                <a:hlinkClick r:id="rId3"/>
              </a:rPr>
              <a:t>enquiries@qtsgroup.com</a:t>
            </a:r>
            <a:endParaRPr sz="800">
              <a:latin typeface="Panton"/>
              <a:cs typeface="Panton"/>
            </a:endParaRPr>
          </a:p>
        </p:txBody>
      </p:sp>
      <p:sp>
        <p:nvSpPr>
          <p:cNvPr id="16" name="TextBox 15">
            <a:extLst>
              <a:ext uri="{FF2B5EF4-FFF2-40B4-BE49-F238E27FC236}">
                <a16:creationId xmlns:a16="http://schemas.microsoft.com/office/drawing/2014/main" id="{6BAC9471-81BF-E842-B8CB-82FD7274E392}"/>
              </a:ext>
            </a:extLst>
          </p:cNvPr>
          <p:cNvSpPr txBox="1"/>
          <p:nvPr/>
        </p:nvSpPr>
        <p:spPr>
          <a:xfrm>
            <a:off x="3551257" y="1250692"/>
            <a:ext cx="1114985" cy="369332"/>
          </a:xfrm>
          <a:prstGeom prst="rect">
            <a:avLst/>
          </a:prstGeom>
          <a:noFill/>
        </p:spPr>
        <p:txBody>
          <a:bodyPr wrap="none" rtlCol="0">
            <a:spAutoFit/>
          </a:bodyPr>
          <a:lstStyle/>
          <a:p>
            <a:r>
              <a:rPr lang="en-US" dirty="0"/>
              <a:t>Education</a:t>
            </a:r>
          </a:p>
        </p:txBody>
      </p:sp>
      <p:sp>
        <p:nvSpPr>
          <p:cNvPr id="2" name="TextBox 1">
            <a:extLst>
              <a:ext uri="{FF2B5EF4-FFF2-40B4-BE49-F238E27FC236}">
                <a16:creationId xmlns:a16="http://schemas.microsoft.com/office/drawing/2014/main" id="{4E9882B4-5E5C-E147-8624-D4B5A11918C9}"/>
              </a:ext>
            </a:extLst>
          </p:cNvPr>
          <p:cNvSpPr txBox="1"/>
          <p:nvPr/>
        </p:nvSpPr>
        <p:spPr>
          <a:xfrm>
            <a:off x="324657" y="1689398"/>
            <a:ext cx="5873601" cy="3539430"/>
          </a:xfrm>
          <a:prstGeom prst="rect">
            <a:avLst/>
          </a:prstGeom>
          <a:noFill/>
        </p:spPr>
        <p:txBody>
          <a:bodyPr wrap="square" rtlCol="0">
            <a:spAutoFit/>
          </a:bodyPr>
          <a:lstStyle/>
          <a:p>
            <a:pPr marL="285750" indent="-285750">
              <a:buFont typeface="Arial" panose="020B0604020202020204" pitchFamily="34" charset="0"/>
              <a:buChar char="•"/>
            </a:pPr>
            <a:r>
              <a:rPr lang="en-US" sz="1600" dirty="0"/>
              <a:t>QTS is committed to encouraging young women into STEM careers and is working hard to ensure that the next generation of school leavers are being educated and made aware of the opportunities that exist within this sector.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COVID 19 has made it difficult to do so in the traditional face to face sense, but remain committed to ensuring young women are aware of the great opportunities that are available in the rail industry </a:t>
            </a:r>
            <a:br>
              <a:rPr lang="en-US" sz="1600" dirty="0"/>
            </a:br>
            <a:endParaRPr lang="en-US" sz="1600" dirty="0"/>
          </a:p>
          <a:p>
            <a:pPr marL="285750" indent="-285750">
              <a:buFont typeface="Arial" panose="020B0604020202020204" pitchFamily="34" charset="0"/>
              <a:buChar char="•"/>
            </a:pPr>
            <a:r>
              <a:rPr lang="en-US" sz="1600" dirty="0"/>
              <a:t>QTS is also the partner for business for Strathaven Academy and two of our female staff lead that liaison with the school, hosting mock interviews and attending career days. </a:t>
            </a:r>
          </a:p>
          <a:p>
            <a:pPr marL="285750" indent="-285750">
              <a:buFont typeface="Arial" panose="020B0604020202020204" pitchFamily="34" charset="0"/>
              <a:buChar char="•"/>
            </a:pPr>
            <a:endParaRPr lang="en-US" sz="1600" dirty="0"/>
          </a:p>
        </p:txBody>
      </p:sp>
      <p:sp>
        <p:nvSpPr>
          <p:cNvPr id="12" name="AutoShape 2" descr="May be an image of one or more people and screen">
            <a:extLst>
              <a:ext uri="{FF2B5EF4-FFF2-40B4-BE49-F238E27FC236}">
                <a16:creationId xmlns:a16="http://schemas.microsoft.com/office/drawing/2014/main" id="{4246532B-03BD-D24A-8EA4-AD74B34A0120}"/>
              </a:ext>
            </a:extLst>
          </p:cNvPr>
          <p:cNvSpPr>
            <a:spLocks noChangeAspect="1" noChangeArrowheads="1"/>
          </p:cNvSpPr>
          <p:nvPr/>
        </p:nvSpPr>
        <p:spPr bwMode="auto">
          <a:xfrm>
            <a:off x="5194300" y="37052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16">
            <a:extLst>
              <a:ext uri="{FF2B5EF4-FFF2-40B4-BE49-F238E27FC236}">
                <a16:creationId xmlns:a16="http://schemas.microsoft.com/office/drawing/2014/main" id="{E1B36DA3-DBB4-284E-B737-91BDAA8A8A19}"/>
              </a:ext>
            </a:extLst>
          </p:cNvPr>
          <p:cNvPicPr>
            <a:picLocks noChangeAspect="1"/>
          </p:cNvPicPr>
          <p:nvPr/>
        </p:nvPicPr>
        <p:blipFill>
          <a:blip r:embed="rId4"/>
          <a:stretch>
            <a:fillRect/>
          </a:stretch>
        </p:blipFill>
        <p:spPr>
          <a:xfrm>
            <a:off x="7099300" y="1012046"/>
            <a:ext cx="2962054" cy="4443081"/>
          </a:xfrm>
          <a:prstGeom prst="rect">
            <a:avLst/>
          </a:prstGeom>
        </p:spPr>
      </p:pic>
    </p:spTree>
    <p:extLst>
      <p:ext uri="{BB962C8B-B14F-4D97-AF65-F5344CB8AC3E}">
        <p14:creationId xmlns:p14="http://schemas.microsoft.com/office/powerpoint/2010/main" val="3548075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5"/>
            <a:ext cx="7623175" cy="1256665"/>
          </a:xfrm>
          <a:custGeom>
            <a:avLst/>
            <a:gdLst/>
            <a:ahLst/>
            <a:cxnLst/>
            <a:rect l="l" t="t" r="r" b="b"/>
            <a:pathLst>
              <a:path w="7623175" h="1256665">
                <a:moveTo>
                  <a:pt x="7622997" y="0"/>
                </a:moveTo>
                <a:lnTo>
                  <a:pt x="0" y="0"/>
                </a:lnTo>
                <a:lnTo>
                  <a:pt x="0" y="1256398"/>
                </a:lnTo>
                <a:lnTo>
                  <a:pt x="7622997" y="0"/>
                </a:lnTo>
                <a:close/>
              </a:path>
            </a:pathLst>
          </a:custGeom>
          <a:solidFill>
            <a:srgbClr val="EC6907"/>
          </a:solidFill>
        </p:spPr>
        <p:txBody>
          <a:bodyPr wrap="square" lIns="0" tIns="0" rIns="0" bIns="0" rtlCol="0"/>
          <a:lstStyle/>
          <a:p>
            <a:endParaRPr/>
          </a:p>
        </p:txBody>
      </p:sp>
      <p:sp>
        <p:nvSpPr>
          <p:cNvPr id="4" name="object 4"/>
          <p:cNvSpPr/>
          <p:nvPr/>
        </p:nvSpPr>
        <p:spPr>
          <a:xfrm>
            <a:off x="788136" y="331575"/>
            <a:ext cx="375285" cy="452755"/>
          </a:xfrm>
          <a:custGeom>
            <a:avLst/>
            <a:gdLst/>
            <a:ahLst/>
            <a:cxnLst/>
            <a:rect l="l" t="t" r="r" b="b"/>
            <a:pathLst>
              <a:path w="375284" h="452755">
                <a:moveTo>
                  <a:pt x="235800" y="100139"/>
                </a:moveTo>
                <a:lnTo>
                  <a:pt x="117398" y="100139"/>
                </a:lnTo>
                <a:lnTo>
                  <a:pt x="49199" y="452475"/>
                </a:lnTo>
                <a:lnTo>
                  <a:pt x="167284" y="452475"/>
                </a:lnTo>
                <a:lnTo>
                  <a:pt x="235800" y="100139"/>
                </a:lnTo>
                <a:close/>
              </a:path>
              <a:path w="375284" h="452755">
                <a:moveTo>
                  <a:pt x="375221" y="0"/>
                </a:moveTo>
                <a:lnTo>
                  <a:pt x="20294" y="0"/>
                </a:lnTo>
                <a:lnTo>
                  <a:pt x="0" y="100139"/>
                </a:lnTo>
                <a:lnTo>
                  <a:pt x="355257" y="100139"/>
                </a:lnTo>
                <a:lnTo>
                  <a:pt x="375221" y="0"/>
                </a:lnTo>
                <a:close/>
              </a:path>
            </a:pathLst>
          </a:custGeom>
          <a:solidFill>
            <a:srgbClr val="000000"/>
          </a:solidFill>
        </p:spPr>
        <p:txBody>
          <a:bodyPr wrap="square" lIns="0" tIns="0" rIns="0" bIns="0" rtlCol="0"/>
          <a:lstStyle/>
          <a:p>
            <a:endParaRPr/>
          </a:p>
        </p:txBody>
      </p:sp>
      <p:sp>
        <p:nvSpPr>
          <p:cNvPr id="5" name="object 5"/>
          <p:cNvSpPr/>
          <p:nvPr/>
        </p:nvSpPr>
        <p:spPr>
          <a:xfrm>
            <a:off x="1102093" y="324695"/>
            <a:ext cx="370205" cy="466090"/>
          </a:xfrm>
          <a:custGeom>
            <a:avLst/>
            <a:gdLst/>
            <a:ahLst/>
            <a:cxnLst/>
            <a:rect l="l" t="t" r="r" b="b"/>
            <a:pathLst>
              <a:path w="370205" h="466090">
                <a:moveTo>
                  <a:pt x="38874" y="338950"/>
                </a:moveTo>
                <a:lnTo>
                  <a:pt x="0" y="432892"/>
                </a:lnTo>
                <a:lnTo>
                  <a:pt x="21640" y="444379"/>
                </a:lnTo>
                <a:lnTo>
                  <a:pt x="52571" y="454685"/>
                </a:lnTo>
                <a:lnTo>
                  <a:pt x="92933" y="462353"/>
                </a:lnTo>
                <a:lnTo>
                  <a:pt x="142862" y="465924"/>
                </a:lnTo>
                <a:lnTo>
                  <a:pt x="193500" y="461897"/>
                </a:lnTo>
                <a:lnTo>
                  <a:pt x="240507" y="449534"/>
                </a:lnTo>
                <a:lnTo>
                  <a:pt x="281397" y="428415"/>
                </a:lnTo>
                <a:lnTo>
                  <a:pt x="313682" y="398118"/>
                </a:lnTo>
                <a:lnTo>
                  <a:pt x="330129" y="367157"/>
                </a:lnTo>
                <a:lnTo>
                  <a:pt x="153873" y="367157"/>
                </a:lnTo>
                <a:lnTo>
                  <a:pt x="120842" y="364923"/>
                </a:lnTo>
                <a:lnTo>
                  <a:pt x="90039" y="358849"/>
                </a:lnTo>
                <a:lnTo>
                  <a:pt x="62404" y="349878"/>
                </a:lnTo>
                <a:lnTo>
                  <a:pt x="38874" y="338950"/>
                </a:lnTo>
                <a:close/>
              </a:path>
              <a:path w="370205" h="466090">
                <a:moveTo>
                  <a:pt x="252310" y="0"/>
                </a:moveTo>
                <a:lnTo>
                  <a:pt x="200061" y="4675"/>
                </a:lnTo>
                <a:lnTo>
                  <a:pt x="153275" y="18362"/>
                </a:lnTo>
                <a:lnTo>
                  <a:pt x="113753" y="40557"/>
                </a:lnTo>
                <a:lnTo>
                  <a:pt x="83295" y="70753"/>
                </a:lnTo>
                <a:lnTo>
                  <a:pt x="63700" y="108443"/>
                </a:lnTo>
                <a:lnTo>
                  <a:pt x="56769" y="153123"/>
                </a:lnTo>
                <a:lnTo>
                  <a:pt x="65812" y="195119"/>
                </a:lnTo>
                <a:lnTo>
                  <a:pt x="89092" y="228219"/>
                </a:lnTo>
                <a:lnTo>
                  <a:pt x="120832" y="253965"/>
                </a:lnTo>
                <a:lnTo>
                  <a:pt x="155257" y="273900"/>
                </a:lnTo>
                <a:lnTo>
                  <a:pt x="181809" y="287978"/>
                </a:lnTo>
                <a:lnTo>
                  <a:pt x="200982" y="300788"/>
                </a:lnTo>
                <a:lnTo>
                  <a:pt x="212609" y="313914"/>
                </a:lnTo>
                <a:lnTo>
                  <a:pt x="216522" y="328942"/>
                </a:lnTo>
                <a:lnTo>
                  <a:pt x="211328" y="346331"/>
                </a:lnTo>
                <a:lnTo>
                  <a:pt x="197451" y="358370"/>
                </a:lnTo>
                <a:lnTo>
                  <a:pt x="177447" y="365249"/>
                </a:lnTo>
                <a:lnTo>
                  <a:pt x="153873" y="367157"/>
                </a:lnTo>
                <a:lnTo>
                  <a:pt x="330129" y="367157"/>
                </a:lnTo>
                <a:lnTo>
                  <a:pt x="334876" y="358221"/>
                </a:lnTo>
                <a:lnTo>
                  <a:pt x="342493" y="308305"/>
                </a:lnTo>
                <a:lnTo>
                  <a:pt x="335747" y="271030"/>
                </a:lnTo>
                <a:lnTo>
                  <a:pt x="316645" y="239237"/>
                </a:lnTo>
                <a:lnTo>
                  <a:pt x="286890" y="212219"/>
                </a:lnTo>
                <a:lnTo>
                  <a:pt x="248183" y="189268"/>
                </a:lnTo>
                <a:lnTo>
                  <a:pt x="222836" y="175588"/>
                </a:lnTo>
                <a:lnTo>
                  <a:pt x="201658" y="162677"/>
                </a:lnTo>
                <a:lnTo>
                  <a:pt x="187131" y="149380"/>
                </a:lnTo>
                <a:lnTo>
                  <a:pt x="181737" y="134543"/>
                </a:lnTo>
                <a:lnTo>
                  <a:pt x="185516" y="120692"/>
                </a:lnTo>
                <a:lnTo>
                  <a:pt x="197008" y="109312"/>
                </a:lnTo>
                <a:lnTo>
                  <a:pt x="216444" y="101603"/>
                </a:lnTo>
                <a:lnTo>
                  <a:pt x="244055" y="98767"/>
                </a:lnTo>
                <a:lnTo>
                  <a:pt x="340673" y="98767"/>
                </a:lnTo>
                <a:lnTo>
                  <a:pt x="369709" y="21691"/>
                </a:lnTo>
                <a:lnTo>
                  <a:pt x="350628" y="14085"/>
                </a:lnTo>
                <a:lnTo>
                  <a:pt x="325845" y="7097"/>
                </a:lnTo>
                <a:lnTo>
                  <a:pt x="293644" y="1983"/>
                </a:lnTo>
                <a:lnTo>
                  <a:pt x="252310" y="0"/>
                </a:lnTo>
                <a:close/>
              </a:path>
              <a:path w="370205" h="466090">
                <a:moveTo>
                  <a:pt x="340673" y="98767"/>
                </a:moveTo>
                <a:lnTo>
                  <a:pt x="244055" y="98767"/>
                </a:lnTo>
                <a:lnTo>
                  <a:pt x="272228" y="100078"/>
                </a:lnTo>
                <a:lnTo>
                  <a:pt x="297456" y="104878"/>
                </a:lnTo>
                <a:lnTo>
                  <a:pt x="318354" y="111356"/>
                </a:lnTo>
                <a:lnTo>
                  <a:pt x="333540" y="117703"/>
                </a:lnTo>
                <a:lnTo>
                  <a:pt x="340673" y="98767"/>
                </a:lnTo>
                <a:close/>
              </a:path>
            </a:pathLst>
          </a:custGeom>
          <a:solidFill>
            <a:srgbClr val="000000"/>
          </a:solidFill>
        </p:spPr>
        <p:txBody>
          <a:bodyPr wrap="square" lIns="0" tIns="0" rIns="0" bIns="0" rtlCol="0"/>
          <a:lstStyle/>
          <a:p>
            <a:endParaRPr/>
          </a:p>
        </p:txBody>
      </p:sp>
      <p:sp>
        <p:nvSpPr>
          <p:cNvPr id="6" name="object 6"/>
          <p:cNvSpPr/>
          <p:nvPr/>
        </p:nvSpPr>
        <p:spPr>
          <a:xfrm>
            <a:off x="324657" y="324059"/>
            <a:ext cx="490220" cy="469265"/>
          </a:xfrm>
          <a:custGeom>
            <a:avLst/>
            <a:gdLst/>
            <a:ahLst/>
            <a:cxnLst/>
            <a:rect l="l" t="t" r="r" b="b"/>
            <a:pathLst>
              <a:path w="490219" h="469265">
                <a:moveTo>
                  <a:pt x="254346" y="260883"/>
                </a:moveTo>
                <a:lnTo>
                  <a:pt x="204371" y="309854"/>
                </a:lnTo>
                <a:lnTo>
                  <a:pt x="489829" y="468706"/>
                </a:lnTo>
                <a:lnTo>
                  <a:pt x="391569" y="381990"/>
                </a:lnTo>
                <a:lnTo>
                  <a:pt x="399075" y="372656"/>
                </a:lnTo>
                <a:lnTo>
                  <a:pt x="401323" y="369468"/>
                </a:lnTo>
                <a:lnTo>
                  <a:pt x="426168" y="326626"/>
                </a:lnTo>
                <a:lnTo>
                  <a:pt x="434213" y="305104"/>
                </a:lnTo>
                <a:lnTo>
                  <a:pt x="304460" y="305104"/>
                </a:lnTo>
                <a:lnTo>
                  <a:pt x="254346" y="260883"/>
                </a:lnTo>
                <a:close/>
              </a:path>
              <a:path w="490219" h="469265">
                <a:moveTo>
                  <a:pt x="267554" y="0"/>
                </a:moveTo>
                <a:lnTo>
                  <a:pt x="228222" y="1872"/>
                </a:lnTo>
                <a:lnTo>
                  <a:pt x="189591" y="9161"/>
                </a:lnTo>
                <a:lnTo>
                  <a:pt x="152489" y="22000"/>
                </a:lnTo>
                <a:lnTo>
                  <a:pt x="117744" y="40525"/>
                </a:lnTo>
                <a:lnTo>
                  <a:pt x="61625" y="91160"/>
                </a:lnTo>
                <a:lnTo>
                  <a:pt x="23040" y="156273"/>
                </a:lnTo>
                <a:lnTo>
                  <a:pt x="8750" y="199081"/>
                </a:lnTo>
                <a:lnTo>
                  <a:pt x="718" y="244446"/>
                </a:lnTo>
                <a:lnTo>
                  <a:pt x="0" y="290485"/>
                </a:lnTo>
                <a:lnTo>
                  <a:pt x="7648" y="335312"/>
                </a:lnTo>
                <a:lnTo>
                  <a:pt x="24718" y="377042"/>
                </a:lnTo>
                <a:lnTo>
                  <a:pt x="52263" y="413791"/>
                </a:lnTo>
                <a:lnTo>
                  <a:pt x="93555" y="444253"/>
                </a:lnTo>
                <a:lnTo>
                  <a:pt x="141385" y="461671"/>
                </a:lnTo>
                <a:lnTo>
                  <a:pt x="192512" y="467583"/>
                </a:lnTo>
                <a:lnTo>
                  <a:pt x="243692" y="463531"/>
                </a:lnTo>
                <a:lnTo>
                  <a:pt x="291684" y="451053"/>
                </a:lnTo>
                <a:lnTo>
                  <a:pt x="327442" y="434905"/>
                </a:lnTo>
                <a:lnTo>
                  <a:pt x="359857" y="412889"/>
                </a:lnTo>
                <a:lnTo>
                  <a:pt x="286096" y="372122"/>
                </a:lnTo>
                <a:lnTo>
                  <a:pt x="216169" y="372122"/>
                </a:lnTo>
                <a:lnTo>
                  <a:pt x="203193" y="371768"/>
                </a:lnTo>
                <a:lnTo>
                  <a:pt x="156184" y="354202"/>
                </a:lnTo>
                <a:lnTo>
                  <a:pt x="133429" y="321348"/>
                </a:lnTo>
                <a:lnTo>
                  <a:pt x="125857" y="287567"/>
                </a:lnTo>
                <a:lnTo>
                  <a:pt x="126150" y="252039"/>
                </a:lnTo>
                <a:lnTo>
                  <a:pt x="142751" y="183730"/>
                </a:lnTo>
                <a:lnTo>
                  <a:pt x="159821" y="147981"/>
                </a:lnTo>
                <a:lnTo>
                  <a:pt x="185435" y="118033"/>
                </a:lnTo>
                <a:lnTo>
                  <a:pt x="224094" y="98448"/>
                </a:lnTo>
                <a:lnTo>
                  <a:pt x="245504" y="95322"/>
                </a:lnTo>
                <a:lnTo>
                  <a:pt x="434256" y="95322"/>
                </a:lnTo>
                <a:lnTo>
                  <a:pt x="422886" y="75720"/>
                </a:lnTo>
                <a:lnTo>
                  <a:pt x="383759" y="35204"/>
                </a:lnTo>
                <a:lnTo>
                  <a:pt x="328280" y="8891"/>
                </a:lnTo>
                <a:lnTo>
                  <a:pt x="298489" y="2473"/>
                </a:lnTo>
                <a:lnTo>
                  <a:pt x="267554" y="0"/>
                </a:lnTo>
                <a:close/>
              </a:path>
              <a:path w="490219" h="469265">
                <a:moveTo>
                  <a:pt x="260505" y="357987"/>
                </a:moveTo>
                <a:lnTo>
                  <a:pt x="216169" y="372122"/>
                </a:lnTo>
                <a:lnTo>
                  <a:pt x="286096" y="372122"/>
                </a:lnTo>
                <a:lnTo>
                  <a:pt x="260505" y="357987"/>
                </a:lnTo>
                <a:close/>
              </a:path>
              <a:path w="490219" h="469265">
                <a:moveTo>
                  <a:pt x="434256" y="95322"/>
                </a:moveTo>
                <a:lnTo>
                  <a:pt x="245504" y="95322"/>
                </a:lnTo>
                <a:lnTo>
                  <a:pt x="267401" y="96989"/>
                </a:lnTo>
                <a:lnTo>
                  <a:pt x="298412" y="110343"/>
                </a:lnTo>
                <a:lnTo>
                  <a:pt x="317577" y="133992"/>
                </a:lnTo>
                <a:lnTo>
                  <a:pt x="327196" y="164778"/>
                </a:lnTo>
                <a:lnTo>
                  <a:pt x="329568" y="199542"/>
                </a:lnTo>
                <a:lnTo>
                  <a:pt x="327684" y="226293"/>
                </a:lnTo>
                <a:lnTo>
                  <a:pt x="322453" y="253061"/>
                </a:lnTo>
                <a:lnTo>
                  <a:pt x="314502" y="279461"/>
                </a:lnTo>
                <a:lnTo>
                  <a:pt x="304460" y="305104"/>
                </a:lnTo>
                <a:lnTo>
                  <a:pt x="434213" y="305104"/>
                </a:lnTo>
                <a:lnTo>
                  <a:pt x="443812" y="279426"/>
                </a:lnTo>
                <a:lnTo>
                  <a:pt x="453731" y="229710"/>
                </a:lnTo>
                <a:lnTo>
                  <a:pt x="455397" y="179317"/>
                </a:lnTo>
                <a:lnTo>
                  <a:pt x="448287" y="130086"/>
                </a:lnTo>
                <a:lnTo>
                  <a:pt x="438228" y="102169"/>
                </a:lnTo>
                <a:lnTo>
                  <a:pt x="434256" y="95322"/>
                </a:lnTo>
                <a:close/>
              </a:path>
            </a:pathLst>
          </a:custGeom>
          <a:solidFill>
            <a:srgbClr val="000000"/>
          </a:solidFill>
        </p:spPr>
        <p:txBody>
          <a:bodyPr wrap="square" lIns="0" tIns="0" rIns="0" bIns="0" rtlCol="0"/>
          <a:lstStyle/>
          <a:p>
            <a:endParaRPr/>
          </a:p>
        </p:txBody>
      </p:sp>
      <p:sp>
        <p:nvSpPr>
          <p:cNvPr id="7" name="object 7"/>
          <p:cNvSpPr/>
          <p:nvPr/>
        </p:nvSpPr>
        <p:spPr>
          <a:xfrm>
            <a:off x="5471998" y="338213"/>
            <a:ext cx="4896485" cy="0"/>
          </a:xfrm>
          <a:custGeom>
            <a:avLst/>
            <a:gdLst/>
            <a:ahLst/>
            <a:cxnLst/>
            <a:rect l="l" t="t" r="r" b="b"/>
            <a:pathLst>
              <a:path w="4896484">
                <a:moveTo>
                  <a:pt x="0" y="0"/>
                </a:moveTo>
                <a:lnTo>
                  <a:pt x="4896002" y="0"/>
                </a:lnTo>
              </a:path>
            </a:pathLst>
          </a:custGeom>
          <a:ln w="25577">
            <a:solidFill>
              <a:srgbClr val="EC6907"/>
            </a:solidFill>
          </a:ln>
        </p:spPr>
        <p:txBody>
          <a:bodyPr wrap="square" lIns="0" tIns="0" rIns="0" bIns="0" rtlCol="0"/>
          <a:lstStyle/>
          <a:p>
            <a:endParaRPr/>
          </a:p>
        </p:txBody>
      </p:sp>
      <p:sp>
        <p:nvSpPr>
          <p:cNvPr id="8" name="object 8"/>
          <p:cNvSpPr/>
          <p:nvPr/>
        </p:nvSpPr>
        <p:spPr>
          <a:xfrm>
            <a:off x="0" y="6957009"/>
            <a:ext cx="10692130" cy="603250"/>
          </a:xfrm>
          <a:custGeom>
            <a:avLst/>
            <a:gdLst/>
            <a:ahLst/>
            <a:cxnLst/>
            <a:rect l="l" t="t" r="r" b="b"/>
            <a:pathLst>
              <a:path w="10692130" h="603250">
                <a:moveTo>
                  <a:pt x="0" y="602996"/>
                </a:moveTo>
                <a:lnTo>
                  <a:pt x="10692003" y="602996"/>
                </a:lnTo>
                <a:lnTo>
                  <a:pt x="10692003" y="0"/>
                </a:lnTo>
                <a:lnTo>
                  <a:pt x="0" y="0"/>
                </a:lnTo>
                <a:lnTo>
                  <a:pt x="0" y="602996"/>
                </a:lnTo>
                <a:close/>
              </a:path>
            </a:pathLst>
          </a:custGeom>
          <a:solidFill>
            <a:srgbClr val="000000"/>
          </a:solidFill>
        </p:spPr>
        <p:txBody>
          <a:bodyPr wrap="square" lIns="0" tIns="0" rIns="0" bIns="0" rtlCol="0"/>
          <a:lstStyle/>
          <a:p>
            <a:endParaRPr/>
          </a:p>
        </p:txBody>
      </p:sp>
      <p:sp>
        <p:nvSpPr>
          <p:cNvPr id="9" name="object 9"/>
          <p:cNvSpPr txBox="1"/>
          <p:nvPr/>
        </p:nvSpPr>
        <p:spPr>
          <a:xfrm>
            <a:off x="311299" y="7124223"/>
            <a:ext cx="1724025" cy="250825"/>
          </a:xfrm>
          <a:prstGeom prst="rect">
            <a:avLst/>
          </a:prstGeom>
        </p:spPr>
        <p:txBody>
          <a:bodyPr vert="horz" wrap="square" lIns="0" tIns="19050" rIns="0" bIns="0" rtlCol="0">
            <a:spAutoFit/>
          </a:bodyPr>
          <a:lstStyle/>
          <a:p>
            <a:pPr marL="12700">
              <a:lnSpc>
                <a:spcPct val="100000"/>
              </a:lnSpc>
              <a:spcBef>
                <a:spcPts val="150"/>
              </a:spcBef>
            </a:pPr>
            <a:r>
              <a:rPr sz="800" dirty="0">
                <a:solidFill>
                  <a:srgbClr val="FFFFFF"/>
                </a:solidFill>
                <a:latin typeface="Panton"/>
                <a:cs typeface="Panton"/>
              </a:rPr>
              <a:t>© All </a:t>
            </a:r>
            <a:r>
              <a:rPr sz="800" spc="-5" dirty="0">
                <a:solidFill>
                  <a:srgbClr val="FFFFFF"/>
                </a:solidFill>
                <a:latin typeface="Panton"/>
                <a:cs typeface="Panton"/>
              </a:rPr>
              <a:t>Rights Reserved </a:t>
            </a:r>
            <a:r>
              <a:rPr sz="800" spc="-5" dirty="0">
                <a:solidFill>
                  <a:srgbClr val="EC6907"/>
                </a:solidFill>
                <a:latin typeface="Panton"/>
                <a:cs typeface="Panton"/>
              </a:rPr>
              <a:t>QTS </a:t>
            </a:r>
            <a:r>
              <a:rPr sz="800" dirty="0">
                <a:solidFill>
                  <a:srgbClr val="EC6907"/>
                </a:solidFill>
                <a:latin typeface="Panton"/>
                <a:cs typeface="Panton"/>
              </a:rPr>
              <a:t>GROUP</a:t>
            </a:r>
            <a:r>
              <a:rPr sz="800" spc="-85" dirty="0">
                <a:solidFill>
                  <a:srgbClr val="EC6907"/>
                </a:solidFill>
                <a:latin typeface="Panton"/>
                <a:cs typeface="Panton"/>
              </a:rPr>
              <a:t> </a:t>
            </a:r>
            <a:r>
              <a:rPr sz="800" spc="-15" dirty="0">
                <a:solidFill>
                  <a:srgbClr val="EC6907"/>
                </a:solidFill>
                <a:latin typeface="Panton"/>
                <a:cs typeface="Panton"/>
              </a:rPr>
              <a:t>Ltd</a:t>
            </a:r>
            <a:r>
              <a:rPr sz="800" spc="-15" dirty="0">
                <a:solidFill>
                  <a:srgbClr val="FFFFFF"/>
                </a:solidFill>
                <a:latin typeface="Panton"/>
                <a:cs typeface="Panton"/>
              </a:rPr>
              <a:t>,</a:t>
            </a:r>
            <a:endParaRPr sz="800">
              <a:latin typeface="Panton"/>
              <a:cs typeface="Panton"/>
            </a:endParaRPr>
          </a:p>
          <a:p>
            <a:pPr marL="12700">
              <a:lnSpc>
                <a:spcPct val="100000"/>
              </a:lnSpc>
              <a:spcBef>
                <a:spcPts val="40"/>
              </a:spcBef>
            </a:pPr>
            <a:r>
              <a:rPr sz="600" dirty="0">
                <a:solidFill>
                  <a:srgbClr val="FFFFFF"/>
                </a:solidFill>
                <a:latin typeface="Panton"/>
                <a:cs typeface="Panton"/>
              </a:rPr>
              <a:t>a wholly </a:t>
            </a:r>
            <a:r>
              <a:rPr sz="600" spc="-5" dirty="0">
                <a:solidFill>
                  <a:srgbClr val="FFFFFF"/>
                </a:solidFill>
                <a:latin typeface="Panton"/>
                <a:cs typeface="Panton"/>
              </a:rPr>
              <a:t>owned </a:t>
            </a:r>
            <a:r>
              <a:rPr sz="600" dirty="0">
                <a:solidFill>
                  <a:srgbClr val="FFFFFF"/>
                </a:solidFill>
                <a:latin typeface="Panton"/>
                <a:cs typeface="Panton"/>
              </a:rPr>
              <a:t>subsidiary </a:t>
            </a:r>
            <a:r>
              <a:rPr sz="600" spc="-5" dirty="0">
                <a:solidFill>
                  <a:srgbClr val="FFFFFF"/>
                </a:solidFill>
                <a:latin typeface="Panton"/>
                <a:cs typeface="Panton"/>
              </a:rPr>
              <a:t>of Renew Holdings</a:t>
            </a:r>
            <a:r>
              <a:rPr sz="600" spc="-50" dirty="0">
                <a:solidFill>
                  <a:srgbClr val="FFFFFF"/>
                </a:solidFill>
                <a:latin typeface="Panton"/>
                <a:cs typeface="Panton"/>
              </a:rPr>
              <a:t> </a:t>
            </a:r>
            <a:r>
              <a:rPr sz="600" dirty="0">
                <a:solidFill>
                  <a:srgbClr val="FFFFFF"/>
                </a:solidFill>
                <a:latin typeface="Panton"/>
                <a:cs typeface="Panton"/>
              </a:rPr>
              <a:t>plc</a:t>
            </a:r>
            <a:endParaRPr sz="600">
              <a:latin typeface="Panton"/>
              <a:cs typeface="Panton"/>
            </a:endParaRPr>
          </a:p>
        </p:txBody>
      </p:sp>
      <p:sp>
        <p:nvSpPr>
          <p:cNvPr id="10" name="object 10"/>
          <p:cNvSpPr/>
          <p:nvPr/>
        </p:nvSpPr>
        <p:spPr>
          <a:xfrm>
            <a:off x="9050918" y="7189568"/>
            <a:ext cx="1312431" cy="137875"/>
          </a:xfrm>
          <a:prstGeom prst="rect">
            <a:avLst/>
          </a:prstGeom>
          <a:blipFill>
            <a:blip r:embed="rId3" cstate="print"/>
            <a:stretch>
              <a:fillRect/>
            </a:stretch>
          </a:blipFill>
        </p:spPr>
        <p:txBody>
          <a:bodyPr wrap="square" lIns="0" tIns="0" rIns="0" bIns="0" rtlCol="0"/>
          <a:lstStyle/>
          <a:p>
            <a:endParaRPr/>
          </a:p>
        </p:txBody>
      </p:sp>
      <p:sp>
        <p:nvSpPr>
          <p:cNvPr id="11" name="object 11"/>
          <p:cNvSpPr txBox="1"/>
          <p:nvPr/>
        </p:nvSpPr>
        <p:spPr>
          <a:xfrm>
            <a:off x="2726300" y="7124646"/>
            <a:ext cx="1956435" cy="261620"/>
          </a:xfrm>
          <a:prstGeom prst="rect">
            <a:avLst/>
          </a:prstGeom>
        </p:spPr>
        <p:txBody>
          <a:bodyPr vert="horz" wrap="square" lIns="0" tIns="12700" rIns="0" bIns="0" rtlCol="0">
            <a:spAutoFit/>
          </a:bodyPr>
          <a:lstStyle/>
          <a:p>
            <a:pPr marL="12700">
              <a:lnSpc>
                <a:spcPts val="930"/>
              </a:lnSpc>
              <a:spcBef>
                <a:spcPts val="100"/>
              </a:spcBef>
            </a:pPr>
            <a:r>
              <a:rPr sz="800" spc="-5" dirty="0">
                <a:solidFill>
                  <a:srgbClr val="FFFFFF"/>
                </a:solidFill>
                <a:latin typeface="Panton"/>
                <a:cs typeface="Panton"/>
              </a:rPr>
              <a:t>Rench </a:t>
            </a:r>
            <a:r>
              <a:rPr sz="800" spc="-15" dirty="0">
                <a:solidFill>
                  <a:srgbClr val="FFFFFF"/>
                </a:solidFill>
                <a:latin typeface="Panton"/>
                <a:cs typeface="Panton"/>
              </a:rPr>
              <a:t>Farm, </a:t>
            </a:r>
            <a:r>
              <a:rPr sz="800" dirty="0">
                <a:solidFill>
                  <a:srgbClr val="FFFFFF"/>
                </a:solidFill>
                <a:latin typeface="Panton"/>
                <a:cs typeface="Panton"/>
              </a:rPr>
              <a:t>Drumclog, </a:t>
            </a:r>
            <a:r>
              <a:rPr sz="800" spc="-15" dirty="0">
                <a:solidFill>
                  <a:srgbClr val="FFFFFF"/>
                </a:solidFill>
                <a:latin typeface="Panton"/>
                <a:cs typeface="Panton"/>
              </a:rPr>
              <a:t>ML10</a:t>
            </a:r>
            <a:r>
              <a:rPr sz="800" spc="0" dirty="0">
                <a:solidFill>
                  <a:srgbClr val="FFFFFF"/>
                </a:solidFill>
                <a:latin typeface="Panton"/>
                <a:cs typeface="Panton"/>
              </a:rPr>
              <a:t> </a:t>
            </a:r>
            <a:r>
              <a:rPr sz="800" dirty="0">
                <a:solidFill>
                  <a:srgbClr val="FFFFFF"/>
                </a:solidFill>
                <a:latin typeface="Panton"/>
                <a:cs typeface="Panton"/>
              </a:rPr>
              <a:t>6QJ</a:t>
            </a:r>
            <a:endParaRPr sz="800">
              <a:latin typeface="Panton"/>
              <a:cs typeface="Panton"/>
            </a:endParaRPr>
          </a:p>
          <a:p>
            <a:pPr marL="12700">
              <a:lnSpc>
                <a:spcPts val="930"/>
              </a:lnSpc>
            </a:pPr>
            <a:r>
              <a:rPr sz="800" dirty="0">
                <a:solidFill>
                  <a:srgbClr val="FFFFFF"/>
                </a:solidFill>
                <a:latin typeface="Panton"/>
                <a:cs typeface="Panton"/>
                <a:hlinkClick r:id="rId4"/>
              </a:rPr>
              <a:t>01357 440222 |</a:t>
            </a:r>
            <a:r>
              <a:rPr sz="800" spc="175" dirty="0">
                <a:solidFill>
                  <a:srgbClr val="FFFFFF"/>
                </a:solidFill>
                <a:latin typeface="Panton"/>
                <a:cs typeface="Panton"/>
                <a:hlinkClick r:id="rId4"/>
              </a:rPr>
              <a:t> </a:t>
            </a:r>
            <a:r>
              <a:rPr sz="800" spc="-5" dirty="0">
                <a:solidFill>
                  <a:srgbClr val="FFFFFF"/>
                </a:solidFill>
                <a:latin typeface="Panton"/>
                <a:cs typeface="Panton"/>
                <a:hlinkClick r:id="rId4"/>
              </a:rPr>
              <a:t>enquiries@qtsgroup.com</a:t>
            </a:r>
            <a:endParaRPr sz="800">
              <a:latin typeface="Panton"/>
              <a:cs typeface="Panton"/>
            </a:endParaRPr>
          </a:p>
        </p:txBody>
      </p:sp>
      <p:sp>
        <p:nvSpPr>
          <p:cNvPr id="16" name="TextBox 15">
            <a:extLst>
              <a:ext uri="{FF2B5EF4-FFF2-40B4-BE49-F238E27FC236}">
                <a16:creationId xmlns:a16="http://schemas.microsoft.com/office/drawing/2014/main" id="{6BAC9471-81BF-E842-B8CB-82FD7274E392}"/>
              </a:ext>
            </a:extLst>
          </p:cNvPr>
          <p:cNvSpPr txBox="1"/>
          <p:nvPr/>
        </p:nvSpPr>
        <p:spPr>
          <a:xfrm>
            <a:off x="4680017" y="1185712"/>
            <a:ext cx="1332096" cy="369332"/>
          </a:xfrm>
          <a:prstGeom prst="rect">
            <a:avLst/>
          </a:prstGeom>
          <a:noFill/>
        </p:spPr>
        <p:txBody>
          <a:bodyPr wrap="none" rtlCol="0">
            <a:spAutoFit/>
          </a:bodyPr>
          <a:lstStyle/>
          <a:p>
            <a:r>
              <a:rPr lang="en-US" dirty="0"/>
              <a:t>Progression </a:t>
            </a:r>
          </a:p>
        </p:txBody>
      </p:sp>
      <p:sp>
        <p:nvSpPr>
          <p:cNvPr id="2" name="TextBox 1">
            <a:extLst>
              <a:ext uri="{FF2B5EF4-FFF2-40B4-BE49-F238E27FC236}">
                <a16:creationId xmlns:a16="http://schemas.microsoft.com/office/drawing/2014/main" id="{CE79D0A5-BB21-8F45-A1C3-95065F131CC3}"/>
              </a:ext>
            </a:extLst>
          </p:cNvPr>
          <p:cNvSpPr txBox="1"/>
          <p:nvPr/>
        </p:nvSpPr>
        <p:spPr>
          <a:xfrm>
            <a:off x="252762" y="1622681"/>
            <a:ext cx="5167642" cy="3585597"/>
          </a:xfrm>
          <a:prstGeom prst="rect">
            <a:avLst/>
          </a:prstGeom>
          <a:noFill/>
        </p:spPr>
        <p:txBody>
          <a:bodyPr wrap="square" rtlCol="0">
            <a:spAutoFit/>
          </a:bodyPr>
          <a:lstStyle/>
          <a:p>
            <a:pPr marL="285750" indent="-285750">
              <a:buFont typeface="Arial" panose="020B0604020202020204" pitchFamily="34" charset="0"/>
              <a:buChar char="•"/>
            </a:pPr>
            <a:r>
              <a:rPr lang="en-US" sz="1600" dirty="0"/>
              <a:t>Across the QTS Group, 19 members of staff are carrying out traditional apprentices, modern apprenticeships, professional qualifications and undergraduate courses </a:t>
            </a:r>
          </a:p>
          <a:p>
            <a:endParaRPr lang="en-US" sz="1600" dirty="0"/>
          </a:p>
          <a:p>
            <a:pPr marL="285750" indent="-285750">
              <a:buFont typeface="Arial" panose="020B0604020202020204" pitchFamily="34" charset="0"/>
              <a:buChar char="•"/>
            </a:pPr>
            <a:r>
              <a:rPr lang="en-US" sz="1600" b="1" dirty="0"/>
              <a:t>3</a:t>
            </a:r>
            <a:r>
              <a:rPr lang="en-US" sz="1600" dirty="0"/>
              <a:t> of these are female, 16 are male  </a:t>
            </a:r>
          </a:p>
          <a:p>
            <a:endParaRPr lang="en-US" sz="1600" dirty="0"/>
          </a:p>
          <a:p>
            <a:pPr marL="285750" indent="-285750">
              <a:buFont typeface="Arial" panose="020B0604020202020204" pitchFamily="34" charset="0"/>
              <a:buChar char="•"/>
            </a:pPr>
            <a:r>
              <a:rPr lang="en-US" sz="1600" dirty="0"/>
              <a:t>Women are not discriminated against when it comes to promotions and opportunities that arise within the company. Every application is considered, regardless of age, gender or ethnicity, and is filled purely on skillset and suitability for the </a:t>
            </a:r>
            <a:r>
              <a:rPr lang="en-US" sz="1600"/>
              <a:t>job role. </a:t>
            </a:r>
            <a:endParaRPr lang="en-US" sz="1600" dirty="0"/>
          </a:p>
          <a:p>
            <a:pPr algn="ctr"/>
            <a:endParaRPr lang="en-US" dirty="0"/>
          </a:p>
          <a:p>
            <a:pPr algn="ctr"/>
            <a:r>
              <a:rPr lang="en-US" sz="1100" i="1" dirty="0"/>
              <a:t>However, the new applications for apprenticeships, and for the majority of site based jobs, are still predominately coming in from male applicants. This is why the education on encouraging females into the industry is so important</a:t>
            </a:r>
          </a:p>
        </p:txBody>
      </p:sp>
      <p:pic>
        <p:nvPicPr>
          <p:cNvPr id="17" name="Picture 16">
            <a:extLst>
              <a:ext uri="{FF2B5EF4-FFF2-40B4-BE49-F238E27FC236}">
                <a16:creationId xmlns:a16="http://schemas.microsoft.com/office/drawing/2014/main" id="{CF3FD53E-CDC0-F54D-884A-E6FE8EEB5084}"/>
              </a:ext>
            </a:extLst>
          </p:cNvPr>
          <p:cNvPicPr>
            <a:picLocks noChangeAspect="1"/>
          </p:cNvPicPr>
          <p:nvPr/>
        </p:nvPicPr>
        <p:blipFill>
          <a:blip r:embed="rId5"/>
          <a:stretch>
            <a:fillRect/>
          </a:stretch>
        </p:blipFill>
        <p:spPr>
          <a:xfrm>
            <a:off x="6659943" y="676421"/>
            <a:ext cx="3639757" cy="2729817"/>
          </a:xfrm>
          <a:prstGeom prst="rect">
            <a:avLst/>
          </a:prstGeom>
        </p:spPr>
      </p:pic>
      <p:pic>
        <p:nvPicPr>
          <p:cNvPr id="18" name="Picture 17">
            <a:extLst>
              <a:ext uri="{FF2B5EF4-FFF2-40B4-BE49-F238E27FC236}">
                <a16:creationId xmlns:a16="http://schemas.microsoft.com/office/drawing/2014/main" id="{6CF1ED90-2AA6-B141-834B-32D3F433C153}"/>
              </a:ext>
            </a:extLst>
          </p:cNvPr>
          <p:cNvPicPr>
            <a:picLocks noChangeAspect="1"/>
          </p:cNvPicPr>
          <p:nvPr/>
        </p:nvPicPr>
        <p:blipFill>
          <a:blip r:embed="rId6"/>
          <a:stretch>
            <a:fillRect/>
          </a:stretch>
        </p:blipFill>
        <p:spPr>
          <a:xfrm>
            <a:off x="6824239" y="3508836"/>
            <a:ext cx="3455366" cy="3377593"/>
          </a:xfrm>
          <a:prstGeom prst="rect">
            <a:avLst/>
          </a:prstGeom>
        </p:spPr>
      </p:pic>
    </p:spTree>
    <p:extLst>
      <p:ext uri="{BB962C8B-B14F-4D97-AF65-F5344CB8AC3E}">
        <p14:creationId xmlns:p14="http://schemas.microsoft.com/office/powerpoint/2010/main" val="360763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5"/>
            <a:ext cx="7623175" cy="1256665"/>
          </a:xfrm>
          <a:custGeom>
            <a:avLst/>
            <a:gdLst/>
            <a:ahLst/>
            <a:cxnLst/>
            <a:rect l="l" t="t" r="r" b="b"/>
            <a:pathLst>
              <a:path w="7623175" h="1256665">
                <a:moveTo>
                  <a:pt x="7622997" y="0"/>
                </a:moveTo>
                <a:lnTo>
                  <a:pt x="0" y="0"/>
                </a:lnTo>
                <a:lnTo>
                  <a:pt x="0" y="1256398"/>
                </a:lnTo>
                <a:lnTo>
                  <a:pt x="7622997" y="0"/>
                </a:lnTo>
                <a:close/>
              </a:path>
            </a:pathLst>
          </a:custGeom>
          <a:solidFill>
            <a:srgbClr val="EC6907"/>
          </a:solidFill>
        </p:spPr>
        <p:txBody>
          <a:bodyPr wrap="square" lIns="0" tIns="0" rIns="0" bIns="0" rtlCol="0"/>
          <a:lstStyle/>
          <a:p>
            <a:endParaRPr/>
          </a:p>
        </p:txBody>
      </p:sp>
      <p:sp>
        <p:nvSpPr>
          <p:cNvPr id="4" name="object 4"/>
          <p:cNvSpPr/>
          <p:nvPr/>
        </p:nvSpPr>
        <p:spPr>
          <a:xfrm>
            <a:off x="788136" y="331575"/>
            <a:ext cx="375285" cy="452755"/>
          </a:xfrm>
          <a:custGeom>
            <a:avLst/>
            <a:gdLst/>
            <a:ahLst/>
            <a:cxnLst/>
            <a:rect l="l" t="t" r="r" b="b"/>
            <a:pathLst>
              <a:path w="375284" h="452755">
                <a:moveTo>
                  <a:pt x="235800" y="100139"/>
                </a:moveTo>
                <a:lnTo>
                  <a:pt x="117398" y="100139"/>
                </a:lnTo>
                <a:lnTo>
                  <a:pt x="49199" y="452475"/>
                </a:lnTo>
                <a:lnTo>
                  <a:pt x="167284" y="452475"/>
                </a:lnTo>
                <a:lnTo>
                  <a:pt x="235800" y="100139"/>
                </a:lnTo>
                <a:close/>
              </a:path>
              <a:path w="375284" h="452755">
                <a:moveTo>
                  <a:pt x="375221" y="0"/>
                </a:moveTo>
                <a:lnTo>
                  <a:pt x="20294" y="0"/>
                </a:lnTo>
                <a:lnTo>
                  <a:pt x="0" y="100139"/>
                </a:lnTo>
                <a:lnTo>
                  <a:pt x="355257" y="100139"/>
                </a:lnTo>
                <a:lnTo>
                  <a:pt x="375221" y="0"/>
                </a:lnTo>
                <a:close/>
              </a:path>
            </a:pathLst>
          </a:custGeom>
          <a:solidFill>
            <a:srgbClr val="000000"/>
          </a:solidFill>
        </p:spPr>
        <p:txBody>
          <a:bodyPr wrap="square" lIns="0" tIns="0" rIns="0" bIns="0" rtlCol="0"/>
          <a:lstStyle/>
          <a:p>
            <a:endParaRPr/>
          </a:p>
        </p:txBody>
      </p:sp>
      <p:sp>
        <p:nvSpPr>
          <p:cNvPr id="5" name="object 5"/>
          <p:cNvSpPr/>
          <p:nvPr/>
        </p:nvSpPr>
        <p:spPr>
          <a:xfrm>
            <a:off x="1102093" y="324695"/>
            <a:ext cx="370205" cy="466090"/>
          </a:xfrm>
          <a:custGeom>
            <a:avLst/>
            <a:gdLst/>
            <a:ahLst/>
            <a:cxnLst/>
            <a:rect l="l" t="t" r="r" b="b"/>
            <a:pathLst>
              <a:path w="370205" h="466090">
                <a:moveTo>
                  <a:pt x="38874" y="338950"/>
                </a:moveTo>
                <a:lnTo>
                  <a:pt x="0" y="432892"/>
                </a:lnTo>
                <a:lnTo>
                  <a:pt x="21640" y="444379"/>
                </a:lnTo>
                <a:lnTo>
                  <a:pt x="52571" y="454685"/>
                </a:lnTo>
                <a:lnTo>
                  <a:pt x="92933" y="462353"/>
                </a:lnTo>
                <a:lnTo>
                  <a:pt x="142862" y="465924"/>
                </a:lnTo>
                <a:lnTo>
                  <a:pt x="193500" y="461897"/>
                </a:lnTo>
                <a:lnTo>
                  <a:pt x="240507" y="449534"/>
                </a:lnTo>
                <a:lnTo>
                  <a:pt x="281397" y="428415"/>
                </a:lnTo>
                <a:lnTo>
                  <a:pt x="313682" y="398118"/>
                </a:lnTo>
                <a:lnTo>
                  <a:pt x="330129" y="367157"/>
                </a:lnTo>
                <a:lnTo>
                  <a:pt x="153873" y="367157"/>
                </a:lnTo>
                <a:lnTo>
                  <a:pt x="120842" y="364923"/>
                </a:lnTo>
                <a:lnTo>
                  <a:pt x="90039" y="358849"/>
                </a:lnTo>
                <a:lnTo>
                  <a:pt x="62404" y="349878"/>
                </a:lnTo>
                <a:lnTo>
                  <a:pt x="38874" y="338950"/>
                </a:lnTo>
                <a:close/>
              </a:path>
              <a:path w="370205" h="466090">
                <a:moveTo>
                  <a:pt x="252310" y="0"/>
                </a:moveTo>
                <a:lnTo>
                  <a:pt x="200061" y="4675"/>
                </a:lnTo>
                <a:lnTo>
                  <a:pt x="153275" y="18362"/>
                </a:lnTo>
                <a:lnTo>
                  <a:pt x="113753" y="40557"/>
                </a:lnTo>
                <a:lnTo>
                  <a:pt x="83295" y="70753"/>
                </a:lnTo>
                <a:lnTo>
                  <a:pt x="63700" y="108443"/>
                </a:lnTo>
                <a:lnTo>
                  <a:pt x="56769" y="153123"/>
                </a:lnTo>
                <a:lnTo>
                  <a:pt x="65812" y="195119"/>
                </a:lnTo>
                <a:lnTo>
                  <a:pt x="89092" y="228219"/>
                </a:lnTo>
                <a:lnTo>
                  <a:pt x="120832" y="253965"/>
                </a:lnTo>
                <a:lnTo>
                  <a:pt x="155257" y="273900"/>
                </a:lnTo>
                <a:lnTo>
                  <a:pt x="181809" y="287978"/>
                </a:lnTo>
                <a:lnTo>
                  <a:pt x="200982" y="300788"/>
                </a:lnTo>
                <a:lnTo>
                  <a:pt x="212609" y="313914"/>
                </a:lnTo>
                <a:lnTo>
                  <a:pt x="216522" y="328942"/>
                </a:lnTo>
                <a:lnTo>
                  <a:pt x="211328" y="346331"/>
                </a:lnTo>
                <a:lnTo>
                  <a:pt x="197451" y="358370"/>
                </a:lnTo>
                <a:lnTo>
                  <a:pt x="177447" y="365249"/>
                </a:lnTo>
                <a:lnTo>
                  <a:pt x="153873" y="367157"/>
                </a:lnTo>
                <a:lnTo>
                  <a:pt x="330129" y="367157"/>
                </a:lnTo>
                <a:lnTo>
                  <a:pt x="334876" y="358221"/>
                </a:lnTo>
                <a:lnTo>
                  <a:pt x="342493" y="308305"/>
                </a:lnTo>
                <a:lnTo>
                  <a:pt x="335747" y="271030"/>
                </a:lnTo>
                <a:lnTo>
                  <a:pt x="316645" y="239237"/>
                </a:lnTo>
                <a:lnTo>
                  <a:pt x="286890" y="212219"/>
                </a:lnTo>
                <a:lnTo>
                  <a:pt x="248183" y="189268"/>
                </a:lnTo>
                <a:lnTo>
                  <a:pt x="222836" y="175588"/>
                </a:lnTo>
                <a:lnTo>
                  <a:pt x="201658" y="162677"/>
                </a:lnTo>
                <a:lnTo>
                  <a:pt x="187131" y="149380"/>
                </a:lnTo>
                <a:lnTo>
                  <a:pt x="181737" y="134543"/>
                </a:lnTo>
                <a:lnTo>
                  <a:pt x="185516" y="120692"/>
                </a:lnTo>
                <a:lnTo>
                  <a:pt x="197008" y="109312"/>
                </a:lnTo>
                <a:lnTo>
                  <a:pt x="216444" y="101603"/>
                </a:lnTo>
                <a:lnTo>
                  <a:pt x="244055" y="98767"/>
                </a:lnTo>
                <a:lnTo>
                  <a:pt x="340673" y="98767"/>
                </a:lnTo>
                <a:lnTo>
                  <a:pt x="369709" y="21691"/>
                </a:lnTo>
                <a:lnTo>
                  <a:pt x="350628" y="14085"/>
                </a:lnTo>
                <a:lnTo>
                  <a:pt x="325845" y="7097"/>
                </a:lnTo>
                <a:lnTo>
                  <a:pt x="293644" y="1983"/>
                </a:lnTo>
                <a:lnTo>
                  <a:pt x="252310" y="0"/>
                </a:lnTo>
                <a:close/>
              </a:path>
              <a:path w="370205" h="466090">
                <a:moveTo>
                  <a:pt x="340673" y="98767"/>
                </a:moveTo>
                <a:lnTo>
                  <a:pt x="244055" y="98767"/>
                </a:lnTo>
                <a:lnTo>
                  <a:pt x="272228" y="100078"/>
                </a:lnTo>
                <a:lnTo>
                  <a:pt x="297456" y="104878"/>
                </a:lnTo>
                <a:lnTo>
                  <a:pt x="318354" y="111356"/>
                </a:lnTo>
                <a:lnTo>
                  <a:pt x="333540" y="117703"/>
                </a:lnTo>
                <a:lnTo>
                  <a:pt x="340673" y="98767"/>
                </a:lnTo>
                <a:close/>
              </a:path>
            </a:pathLst>
          </a:custGeom>
          <a:solidFill>
            <a:srgbClr val="000000"/>
          </a:solidFill>
        </p:spPr>
        <p:txBody>
          <a:bodyPr wrap="square" lIns="0" tIns="0" rIns="0" bIns="0" rtlCol="0"/>
          <a:lstStyle/>
          <a:p>
            <a:endParaRPr/>
          </a:p>
        </p:txBody>
      </p:sp>
      <p:sp>
        <p:nvSpPr>
          <p:cNvPr id="6" name="object 6"/>
          <p:cNvSpPr/>
          <p:nvPr/>
        </p:nvSpPr>
        <p:spPr>
          <a:xfrm>
            <a:off x="324657" y="324059"/>
            <a:ext cx="490220" cy="469265"/>
          </a:xfrm>
          <a:custGeom>
            <a:avLst/>
            <a:gdLst/>
            <a:ahLst/>
            <a:cxnLst/>
            <a:rect l="l" t="t" r="r" b="b"/>
            <a:pathLst>
              <a:path w="490219" h="469265">
                <a:moveTo>
                  <a:pt x="254346" y="260883"/>
                </a:moveTo>
                <a:lnTo>
                  <a:pt x="204371" y="309854"/>
                </a:lnTo>
                <a:lnTo>
                  <a:pt x="489829" y="468706"/>
                </a:lnTo>
                <a:lnTo>
                  <a:pt x="391569" y="381990"/>
                </a:lnTo>
                <a:lnTo>
                  <a:pt x="399075" y="372656"/>
                </a:lnTo>
                <a:lnTo>
                  <a:pt x="401323" y="369468"/>
                </a:lnTo>
                <a:lnTo>
                  <a:pt x="426168" y="326626"/>
                </a:lnTo>
                <a:lnTo>
                  <a:pt x="434213" y="305104"/>
                </a:lnTo>
                <a:lnTo>
                  <a:pt x="304460" y="305104"/>
                </a:lnTo>
                <a:lnTo>
                  <a:pt x="254346" y="260883"/>
                </a:lnTo>
                <a:close/>
              </a:path>
              <a:path w="490219" h="469265">
                <a:moveTo>
                  <a:pt x="267554" y="0"/>
                </a:moveTo>
                <a:lnTo>
                  <a:pt x="228222" y="1872"/>
                </a:lnTo>
                <a:lnTo>
                  <a:pt x="189591" y="9161"/>
                </a:lnTo>
                <a:lnTo>
                  <a:pt x="152489" y="22000"/>
                </a:lnTo>
                <a:lnTo>
                  <a:pt x="117744" y="40525"/>
                </a:lnTo>
                <a:lnTo>
                  <a:pt x="61625" y="91160"/>
                </a:lnTo>
                <a:lnTo>
                  <a:pt x="23040" y="156273"/>
                </a:lnTo>
                <a:lnTo>
                  <a:pt x="8750" y="199081"/>
                </a:lnTo>
                <a:lnTo>
                  <a:pt x="718" y="244446"/>
                </a:lnTo>
                <a:lnTo>
                  <a:pt x="0" y="290485"/>
                </a:lnTo>
                <a:lnTo>
                  <a:pt x="7648" y="335312"/>
                </a:lnTo>
                <a:lnTo>
                  <a:pt x="24718" y="377042"/>
                </a:lnTo>
                <a:lnTo>
                  <a:pt x="52263" y="413791"/>
                </a:lnTo>
                <a:lnTo>
                  <a:pt x="93555" y="444253"/>
                </a:lnTo>
                <a:lnTo>
                  <a:pt x="141385" y="461671"/>
                </a:lnTo>
                <a:lnTo>
                  <a:pt x="192512" y="467583"/>
                </a:lnTo>
                <a:lnTo>
                  <a:pt x="243692" y="463531"/>
                </a:lnTo>
                <a:lnTo>
                  <a:pt x="291684" y="451053"/>
                </a:lnTo>
                <a:lnTo>
                  <a:pt x="327442" y="434905"/>
                </a:lnTo>
                <a:lnTo>
                  <a:pt x="359857" y="412889"/>
                </a:lnTo>
                <a:lnTo>
                  <a:pt x="286096" y="372122"/>
                </a:lnTo>
                <a:lnTo>
                  <a:pt x="216169" y="372122"/>
                </a:lnTo>
                <a:lnTo>
                  <a:pt x="203193" y="371768"/>
                </a:lnTo>
                <a:lnTo>
                  <a:pt x="156184" y="354202"/>
                </a:lnTo>
                <a:lnTo>
                  <a:pt x="133429" y="321348"/>
                </a:lnTo>
                <a:lnTo>
                  <a:pt x="125857" y="287567"/>
                </a:lnTo>
                <a:lnTo>
                  <a:pt x="126150" y="252039"/>
                </a:lnTo>
                <a:lnTo>
                  <a:pt x="142751" y="183730"/>
                </a:lnTo>
                <a:lnTo>
                  <a:pt x="159821" y="147981"/>
                </a:lnTo>
                <a:lnTo>
                  <a:pt x="185435" y="118033"/>
                </a:lnTo>
                <a:lnTo>
                  <a:pt x="224094" y="98448"/>
                </a:lnTo>
                <a:lnTo>
                  <a:pt x="245504" y="95322"/>
                </a:lnTo>
                <a:lnTo>
                  <a:pt x="434256" y="95322"/>
                </a:lnTo>
                <a:lnTo>
                  <a:pt x="422886" y="75720"/>
                </a:lnTo>
                <a:lnTo>
                  <a:pt x="383759" y="35204"/>
                </a:lnTo>
                <a:lnTo>
                  <a:pt x="328280" y="8891"/>
                </a:lnTo>
                <a:lnTo>
                  <a:pt x="298489" y="2473"/>
                </a:lnTo>
                <a:lnTo>
                  <a:pt x="267554" y="0"/>
                </a:lnTo>
                <a:close/>
              </a:path>
              <a:path w="490219" h="469265">
                <a:moveTo>
                  <a:pt x="260505" y="357987"/>
                </a:moveTo>
                <a:lnTo>
                  <a:pt x="216169" y="372122"/>
                </a:lnTo>
                <a:lnTo>
                  <a:pt x="286096" y="372122"/>
                </a:lnTo>
                <a:lnTo>
                  <a:pt x="260505" y="357987"/>
                </a:lnTo>
                <a:close/>
              </a:path>
              <a:path w="490219" h="469265">
                <a:moveTo>
                  <a:pt x="434256" y="95322"/>
                </a:moveTo>
                <a:lnTo>
                  <a:pt x="245504" y="95322"/>
                </a:lnTo>
                <a:lnTo>
                  <a:pt x="267401" y="96989"/>
                </a:lnTo>
                <a:lnTo>
                  <a:pt x="298412" y="110343"/>
                </a:lnTo>
                <a:lnTo>
                  <a:pt x="317577" y="133992"/>
                </a:lnTo>
                <a:lnTo>
                  <a:pt x="327196" y="164778"/>
                </a:lnTo>
                <a:lnTo>
                  <a:pt x="329568" y="199542"/>
                </a:lnTo>
                <a:lnTo>
                  <a:pt x="327684" y="226293"/>
                </a:lnTo>
                <a:lnTo>
                  <a:pt x="322453" y="253061"/>
                </a:lnTo>
                <a:lnTo>
                  <a:pt x="314502" y="279461"/>
                </a:lnTo>
                <a:lnTo>
                  <a:pt x="304460" y="305104"/>
                </a:lnTo>
                <a:lnTo>
                  <a:pt x="434213" y="305104"/>
                </a:lnTo>
                <a:lnTo>
                  <a:pt x="443812" y="279426"/>
                </a:lnTo>
                <a:lnTo>
                  <a:pt x="453731" y="229710"/>
                </a:lnTo>
                <a:lnTo>
                  <a:pt x="455397" y="179317"/>
                </a:lnTo>
                <a:lnTo>
                  <a:pt x="448287" y="130086"/>
                </a:lnTo>
                <a:lnTo>
                  <a:pt x="438228" y="102169"/>
                </a:lnTo>
                <a:lnTo>
                  <a:pt x="434256" y="95322"/>
                </a:lnTo>
                <a:close/>
              </a:path>
            </a:pathLst>
          </a:custGeom>
          <a:solidFill>
            <a:srgbClr val="000000"/>
          </a:solidFill>
        </p:spPr>
        <p:txBody>
          <a:bodyPr wrap="square" lIns="0" tIns="0" rIns="0" bIns="0" rtlCol="0"/>
          <a:lstStyle/>
          <a:p>
            <a:endParaRPr/>
          </a:p>
        </p:txBody>
      </p:sp>
      <p:sp>
        <p:nvSpPr>
          <p:cNvPr id="7" name="object 7"/>
          <p:cNvSpPr/>
          <p:nvPr/>
        </p:nvSpPr>
        <p:spPr>
          <a:xfrm>
            <a:off x="5471998" y="338213"/>
            <a:ext cx="4896485" cy="0"/>
          </a:xfrm>
          <a:custGeom>
            <a:avLst/>
            <a:gdLst/>
            <a:ahLst/>
            <a:cxnLst/>
            <a:rect l="l" t="t" r="r" b="b"/>
            <a:pathLst>
              <a:path w="4896484">
                <a:moveTo>
                  <a:pt x="0" y="0"/>
                </a:moveTo>
                <a:lnTo>
                  <a:pt x="4896002" y="0"/>
                </a:lnTo>
              </a:path>
            </a:pathLst>
          </a:custGeom>
          <a:ln w="25577">
            <a:solidFill>
              <a:srgbClr val="EC6907"/>
            </a:solidFill>
          </a:ln>
        </p:spPr>
        <p:txBody>
          <a:bodyPr wrap="square" lIns="0" tIns="0" rIns="0" bIns="0" rtlCol="0"/>
          <a:lstStyle/>
          <a:p>
            <a:endParaRPr/>
          </a:p>
        </p:txBody>
      </p:sp>
      <p:sp>
        <p:nvSpPr>
          <p:cNvPr id="8" name="object 8"/>
          <p:cNvSpPr/>
          <p:nvPr/>
        </p:nvSpPr>
        <p:spPr>
          <a:xfrm>
            <a:off x="0" y="6957009"/>
            <a:ext cx="10692130" cy="603250"/>
          </a:xfrm>
          <a:custGeom>
            <a:avLst/>
            <a:gdLst/>
            <a:ahLst/>
            <a:cxnLst/>
            <a:rect l="l" t="t" r="r" b="b"/>
            <a:pathLst>
              <a:path w="10692130" h="603250">
                <a:moveTo>
                  <a:pt x="0" y="602996"/>
                </a:moveTo>
                <a:lnTo>
                  <a:pt x="10692003" y="602996"/>
                </a:lnTo>
                <a:lnTo>
                  <a:pt x="10692003" y="0"/>
                </a:lnTo>
                <a:lnTo>
                  <a:pt x="0" y="0"/>
                </a:lnTo>
                <a:lnTo>
                  <a:pt x="0" y="602996"/>
                </a:lnTo>
                <a:close/>
              </a:path>
            </a:pathLst>
          </a:custGeom>
          <a:solidFill>
            <a:srgbClr val="000000"/>
          </a:solidFill>
        </p:spPr>
        <p:txBody>
          <a:bodyPr wrap="square" lIns="0" tIns="0" rIns="0" bIns="0" rtlCol="0"/>
          <a:lstStyle/>
          <a:p>
            <a:endParaRPr/>
          </a:p>
        </p:txBody>
      </p:sp>
      <p:sp>
        <p:nvSpPr>
          <p:cNvPr id="9" name="object 9"/>
          <p:cNvSpPr txBox="1"/>
          <p:nvPr/>
        </p:nvSpPr>
        <p:spPr>
          <a:xfrm>
            <a:off x="311299" y="7124223"/>
            <a:ext cx="1724025" cy="250825"/>
          </a:xfrm>
          <a:prstGeom prst="rect">
            <a:avLst/>
          </a:prstGeom>
        </p:spPr>
        <p:txBody>
          <a:bodyPr vert="horz" wrap="square" lIns="0" tIns="19050" rIns="0" bIns="0" rtlCol="0">
            <a:spAutoFit/>
          </a:bodyPr>
          <a:lstStyle/>
          <a:p>
            <a:pPr marL="12700">
              <a:lnSpc>
                <a:spcPct val="100000"/>
              </a:lnSpc>
              <a:spcBef>
                <a:spcPts val="150"/>
              </a:spcBef>
            </a:pPr>
            <a:r>
              <a:rPr sz="800" dirty="0">
                <a:solidFill>
                  <a:srgbClr val="FFFFFF"/>
                </a:solidFill>
                <a:latin typeface="Panton"/>
                <a:cs typeface="Panton"/>
              </a:rPr>
              <a:t>© All </a:t>
            </a:r>
            <a:r>
              <a:rPr sz="800" spc="-5" dirty="0">
                <a:solidFill>
                  <a:srgbClr val="FFFFFF"/>
                </a:solidFill>
                <a:latin typeface="Panton"/>
                <a:cs typeface="Panton"/>
              </a:rPr>
              <a:t>Rights Reserved </a:t>
            </a:r>
            <a:r>
              <a:rPr sz="800" spc="-5" dirty="0">
                <a:solidFill>
                  <a:srgbClr val="EC6907"/>
                </a:solidFill>
                <a:latin typeface="Panton"/>
                <a:cs typeface="Panton"/>
              </a:rPr>
              <a:t>QTS </a:t>
            </a:r>
            <a:r>
              <a:rPr sz="800" dirty="0">
                <a:solidFill>
                  <a:srgbClr val="EC6907"/>
                </a:solidFill>
                <a:latin typeface="Panton"/>
                <a:cs typeface="Panton"/>
              </a:rPr>
              <a:t>GROUP</a:t>
            </a:r>
            <a:r>
              <a:rPr sz="800" spc="-85" dirty="0">
                <a:solidFill>
                  <a:srgbClr val="EC6907"/>
                </a:solidFill>
                <a:latin typeface="Panton"/>
                <a:cs typeface="Panton"/>
              </a:rPr>
              <a:t> </a:t>
            </a:r>
            <a:r>
              <a:rPr sz="800" spc="-15" dirty="0">
                <a:solidFill>
                  <a:srgbClr val="EC6907"/>
                </a:solidFill>
                <a:latin typeface="Panton"/>
                <a:cs typeface="Panton"/>
              </a:rPr>
              <a:t>Ltd</a:t>
            </a:r>
            <a:r>
              <a:rPr sz="800" spc="-15" dirty="0">
                <a:solidFill>
                  <a:srgbClr val="FFFFFF"/>
                </a:solidFill>
                <a:latin typeface="Panton"/>
                <a:cs typeface="Panton"/>
              </a:rPr>
              <a:t>,</a:t>
            </a:r>
            <a:endParaRPr sz="800">
              <a:latin typeface="Panton"/>
              <a:cs typeface="Panton"/>
            </a:endParaRPr>
          </a:p>
          <a:p>
            <a:pPr marL="12700">
              <a:lnSpc>
                <a:spcPct val="100000"/>
              </a:lnSpc>
              <a:spcBef>
                <a:spcPts val="40"/>
              </a:spcBef>
            </a:pPr>
            <a:r>
              <a:rPr sz="600" dirty="0">
                <a:solidFill>
                  <a:srgbClr val="FFFFFF"/>
                </a:solidFill>
                <a:latin typeface="Panton"/>
                <a:cs typeface="Panton"/>
              </a:rPr>
              <a:t>a wholly </a:t>
            </a:r>
            <a:r>
              <a:rPr sz="600" spc="-5" dirty="0">
                <a:solidFill>
                  <a:srgbClr val="FFFFFF"/>
                </a:solidFill>
                <a:latin typeface="Panton"/>
                <a:cs typeface="Panton"/>
              </a:rPr>
              <a:t>owned </a:t>
            </a:r>
            <a:r>
              <a:rPr sz="600" dirty="0">
                <a:solidFill>
                  <a:srgbClr val="FFFFFF"/>
                </a:solidFill>
                <a:latin typeface="Panton"/>
                <a:cs typeface="Panton"/>
              </a:rPr>
              <a:t>subsidiary </a:t>
            </a:r>
            <a:r>
              <a:rPr sz="600" spc="-5" dirty="0">
                <a:solidFill>
                  <a:srgbClr val="FFFFFF"/>
                </a:solidFill>
                <a:latin typeface="Panton"/>
                <a:cs typeface="Panton"/>
              </a:rPr>
              <a:t>of Renew Holdings</a:t>
            </a:r>
            <a:r>
              <a:rPr sz="600" spc="-50" dirty="0">
                <a:solidFill>
                  <a:srgbClr val="FFFFFF"/>
                </a:solidFill>
                <a:latin typeface="Panton"/>
                <a:cs typeface="Panton"/>
              </a:rPr>
              <a:t> </a:t>
            </a:r>
            <a:r>
              <a:rPr sz="600" dirty="0">
                <a:solidFill>
                  <a:srgbClr val="FFFFFF"/>
                </a:solidFill>
                <a:latin typeface="Panton"/>
                <a:cs typeface="Panton"/>
              </a:rPr>
              <a:t>plc</a:t>
            </a:r>
            <a:endParaRPr sz="600">
              <a:latin typeface="Panton"/>
              <a:cs typeface="Panton"/>
            </a:endParaRPr>
          </a:p>
        </p:txBody>
      </p:sp>
      <p:sp>
        <p:nvSpPr>
          <p:cNvPr id="10" name="object 10"/>
          <p:cNvSpPr/>
          <p:nvPr/>
        </p:nvSpPr>
        <p:spPr>
          <a:xfrm>
            <a:off x="9050918" y="7189568"/>
            <a:ext cx="1312431" cy="137875"/>
          </a:xfrm>
          <a:prstGeom prst="rect">
            <a:avLst/>
          </a:prstGeom>
          <a:blipFill>
            <a:blip r:embed="rId2" cstate="print"/>
            <a:stretch>
              <a:fillRect/>
            </a:stretch>
          </a:blipFill>
        </p:spPr>
        <p:txBody>
          <a:bodyPr wrap="square" lIns="0" tIns="0" rIns="0" bIns="0" rtlCol="0"/>
          <a:lstStyle/>
          <a:p>
            <a:endParaRPr/>
          </a:p>
        </p:txBody>
      </p:sp>
      <p:sp>
        <p:nvSpPr>
          <p:cNvPr id="11" name="object 11"/>
          <p:cNvSpPr txBox="1"/>
          <p:nvPr/>
        </p:nvSpPr>
        <p:spPr>
          <a:xfrm>
            <a:off x="2726300" y="7124646"/>
            <a:ext cx="1956435" cy="261620"/>
          </a:xfrm>
          <a:prstGeom prst="rect">
            <a:avLst/>
          </a:prstGeom>
        </p:spPr>
        <p:txBody>
          <a:bodyPr vert="horz" wrap="square" lIns="0" tIns="12700" rIns="0" bIns="0" rtlCol="0">
            <a:spAutoFit/>
          </a:bodyPr>
          <a:lstStyle/>
          <a:p>
            <a:pPr marL="12700">
              <a:lnSpc>
                <a:spcPts val="930"/>
              </a:lnSpc>
              <a:spcBef>
                <a:spcPts val="100"/>
              </a:spcBef>
            </a:pPr>
            <a:r>
              <a:rPr sz="800" spc="-5" dirty="0">
                <a:solidFill>
                  <a:srgbClr val="FFFFFF"/>
                </a:solidFill>
                <a:latin typeface="Panton"/>
                <a:cs typeface="Panton"/>
              </a:rPr>
              <a:t>Rench </a:t>
            </a:r>
            <a:r>
              <a:rPr sz="800" spc="-15" dirty="0">
                <a:solidFill>
                  <a:srgbClr val="FFFFFF"/>
                </a:solidFill>
                <a:latin typeface="Panton"/>
                <a:cs typeface="Panton"/>
              </a:rPr>
              <a:t>Farm, </a:t>
            </a:r>
            <a:r>
              <a:rPr sz="800" dirty="0">
                <a:solidFill>
                  <a:srgbClr val="FFFFFF"/>
                </a:solidFill>
                <a:latin typeface="Panton"/>
                <a:cs typeface="Panton"/>
              </a:rPr>
              <a:t>Drumclog, </a:t>
            </a:r>
            <a:r>
              <a:rPr sz="800" spc="-15" dirty="0">
                <a:solidFill>
                  <a:srgbClr val="FFFFFF"/>
                </a:solidFill>
                <a:latin typeface="Panton"/>
                <a:cs typeface="Panton"/>
              </a:rPr>
              <a:t>ML10</a:t>
            </a:r>
            <a:r>
              <a:rPr sz="800" spc="0" dirty="0">
                <a:solidFill>
                  <a:srgbClr val="FFFFFF"/>
                </a:solidFill>
                <a:latin typeface="Panton"/>
                <a:cs typeface="Panton"/>
              </a:rPr>
              <a:t> </a:t>
            </a:r>
            <a:r>
              <a:rPr sz="800" dirty="0">
                <a:solidFill>
                  <a:srgbClr val="FFFFFF"/>
                </a:solidFill>
                <a:latin typeface="Panton"/>
                <a:cs typeface="Panton"/>
              </a:rPr>
              <a:t>6QJ</a:t>
            </a:r>
            <a:endParaRPr sz="800">
              <a:latin typeface="Panton"/>
              <a:cs typeface="Panton"/>
            </a:endParaRPr>
          </a:p>
          <a:p>
            <a:pPr marL="12700">
              <a:lnSpc>
                <a:spcPts val="930"/>
              </a:lnSpc>
            </a:pPr>
            <a:r>
              <a:rPr sz="800" dirty="0">
                <a:solidFill>
                  <a:srgbClr val="FFFFFF"/>
                </a:solidFill>
                <a:latin typeface="Panton"/>
                <a:cs typeface="Panton"/>
                <a:hlinkClick r:id="rId3"/>
              </a:rPr>
              <a:t>01357 440222 |</a:t>
            </a:r>
            <a:r>
              <a:rPr sz="800" spc="175" dirty="0">
                <a:solidFill>
                  <a:srgbClr val="FFFFFF"/>
                </a:solidFill>
                <a:latin typeface="Panton"/>
                <a:cs typeface="Panton"/>
                <a:hlinkClick r:id="rId3"/>
              </a:rPr>
              <a:t> </a:t>
            </a:r>
            <a:r>
              <a:rPr sz="800" spc="-5" dirty="0">
                <a:solidFill>
                  <a:srgbClr val="FFFFFF"/>
                </a:solidFill>
                <a:latin typeface="Panton"/>
                <a:cs typeface="Panton"/>
                <a:hlinkClick r:id="rId3"/>
              </a:rPr>
              <a:t>enquiries@qtsgroup.com</a:t>
            </a:r>
            <a:endParaRPr sz="800">
              <a:latin typeface="Panton"/>
              <a:cs typeface="Panton"/>
            </a:endParaRPr>
          </a:p>
        </p:txBody>
      </p:sp>
      <p:sp>
        <p:nvSpPr>
          <p:cNvPr id="16" name="TextBox 15">
            <a:extLst>
              <a:ext uri="{FF2B5EF4-FFF2-40B4-BE49-F238E27FC236}">
                <a16:creationId xmlns:a16="http://schemas.microsoft.com/office/drawing/2014/main" id="{6BAC9471-81BF-E842-B8CB-82FD7274E392}"/>
              </a:ext>
            </a:extLst>
          </p:cNvPr>
          <p:cNvSpPr txBox="1"/>
          <p:nvPr/>
        </p:nvSpPr>
        <p:spPr>
          <a:xfrm>
            <a:off x="3122441" y="1183831"/>
            <a:ext cx="2292201" cy="369332"/>
          </a:xfrm>
          <a:prstGeom prst="rect">
            <a:avLst/>
          </a:prstGeom>
          <a:noFill/>
        </p:spPr>
        <p:txBody>
          <a:bodyPr wrap="square" rtlCol="0">
            <a:spAutoFit/>
          </a:bodyPr>
          <a:lstStyle/>
          <a:p>
            <a:r>
              <a:rPr lang="en-US" dirty="0"/>
              <a:t>Women in Sport </a:t>
            </a:r>
          </a:p>
        </p:txBody>
      </p:sp>
      <p:sp>
        <p:nvSpPr>
          <p:cNvPr id="2" name="TextBox 1">
            <a:extLst>
              <a:ext uri="{FF2B5EF4-FFF2-40B4-BE49-F238E27FC236}">
                <a16:creationId xmlns:a16="http://schemas.microsoft.com/office/drawing/2014/main" id="{D2E5F649-3B40-9B42-B58C-352074B99D1E}"/>
              </a:ext>
            </a:extLst>
          </p:cNvPr>
          <p:cNvSpPr txBox="1"/>
          <p:nvPr/>
        </p:nvSpPr>
        <p:spPr>
          <a:xfrm>
            <a:off x="118858" y="1876425"/>
            <a:ext cx="6145213" cy="2862322"/>
          </a:xfrm>
          <a:prstGeom prst="rect">
            <a:avLst/>
          </a:prstGeom>
          <a:noFill/>
        </p:spPr>
        <p:txBody>
          <a:bodyPr wrap="square" rtlCol="0">
            <a:spAutoFit/>
          </a:bodyPr>
          <a:lstStyle/>
          <a:p>
            <a:pPr marL="285750" indent="-285750">
              <a:buFont typeface="Arial" panose="020B0604020202020204" pitchFamily="34" charset="0"/>
              <a:buChar char="•"/>
            </a:pPr>
            <a:r>
              <a:rPr lang="en-US" dirty="0" err="1"/>
              <a:t>Outwith</a:t>
            </a:r>
            <a:r>
              <a:rPr lang="en-US" dirty="0"/>
              <a:t> the rail industry, QTS is also a big supporter of women in sport disciplines across the UK</a:t>
            </a:r>
            <a:br>
              <a:rPr lang="en-US" dirty="0"/>
            </a:br>
            <a:endParaRPr lang="en-US" dirty="0"/>
          </a:p>
          <a:p>
            <a:pPr marL="285750" indent="-285750">
              <a:buFont typeface="Arial" panose="020B0604020202020204" pitchFamily="34" charset="0"/>
              <a:buChar char="•"/>
            </a:pPr>
            <a:r>
              <a:rPr lang="en-US" dirty="0"/>
              <a:t>We sponsor a variety of athletes throughout the UK, including ice dancing, boxing and swimming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We have three female athletes as part of our current intake of 10. We pledge to commit to taking on more female athletes through the lifespan of the </a:t>
            </a:r>
            <a:r>
              <a:rPr lang="en-US" dirty="0" err="1"/>
              <a:t>programme</a:t>
            </a:r>
            <a:endParaRPr lang="en-US" dirty="0"/>
          </a:p>
          <a:p>
            <a:endParaRPr lang="en-US" dirty="0"/>
          </a:p>
        </p:txBody>
      </p:sp>
      <p:pic>
        <p:nvPicPr>
          <p:cNvPr id="15" name="Picture 14">
            <a:extLst>
              <a:ext uri="{FF2B5EF4-FFF2-40B4-BE49-F238E27FC236}">
                <a16:creationId xmlns:a16="http://schemas.microsoft.com/office/drawing/2014/main" id="{CCC5D9D8-1A37-7C42-902D-11379CA286BC}"/>
              </a:ext>
            </a:extLst>
          </p:cNvPr>
          <p:cNvPicPr>
            <a:picLocks noChangeAspect="1"/>
          </p:cNvPicPr>
          <p:nvPr/>
        </p:nvPicPr>
        <p:blipFill>
          <a:blip r:embed="rId4"/>
          <a:stretch>
            <a:fillRect/>
          </a:stretch>
        </p:blipFill>
        <p:spPr>
          <a:xfrm>
            <a:off x="6173985" y="577443"/>
            <a:ext cx="4385007" cy="3299718"/>
          </a:xfrm>
          <a:prstGeom prst="rect">
            <a:avLst/>
          </a:prstGeom>
        </p:spPr>
      </p:pic>
      <p:pic>
        <p:nvPicPr>
          <p:cNvPr id="17" name="Picture 16">
            <a:extLst>
              <a:ext uri="{FF2B5EF4-FFF2-40B4-BE49-F238E27FC236}">
                <a16:creationId xmlns:a16="http://schemas.microsoft.com/office/drawing/2014/main" id="{06C0983C-5623-5741-BA1E-B38C14DB331E}"/>
              </a:ext>
            </a:extLst>
          </p:cNvPr>
          <p:cNvPicPr>
            <a:picLocks noChangeAspect="1"/>
          </p:cNvPicPr>
          <p:nvPr/>
        </p:nvPicPr>
        <p:blipFill>
          <a:blip r:embed="rId5"/>
          <a:stretch>
            <a:fillRect/>
          </a:stretch>
        </p:blipFill>
        <p:spPr>
          <a:xfrm>
            <a:off x="5812597" y="4176916"/>
            <a:ext cx="4876800" cy="2743200"/>
          </a:xfrm>
          <a:prstGeom prst="rect">
            <a:avLst/>
          </a:prstGeom>
        </p:spPr>
      </p:pic>
    </p:spTree>
    <p:extLst>
      <p:ext uri="{BB962C8B-B14F-4D97-AF65-F5344CB8AC3E}">
        <p14:creationId xmlns:p14="http://schemas.microsoft.com/office/powerpoint/2010/main" val="1525316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5"/>
            <a:ext cx="7623175" cy="1256665"/>
          </a:xfrm>
          <a:custGeom>
            <a:avLst/>
            <a:gdLst/>
            <a:ahLst/>
            <a:cxnLst/>
            <a:rect l="l" t="t" r="r" b="b"/>
            <a:pathLst>
              <a:path w="7623175" h="1256665">
                <a:moveTo>
                  <a:pt x="7622997" y="0"/>
                </a:moveTo>
                <a:lnTo>
                  <a:pt x="0" y="0"/>
                </a:lnTo>
                <a:lnTo>
                  <a:pt x="0" y="1256398"/>
                </a:lnTo>
                <a:lnTo>
                  <a:pt x="7622997" y="0"/>
                </a:lnTo>
                <a:close/>
              </a:path>
            </a:pathLst>
          </a:custGeom>
          <a:solidFill>
            <a:srgbClr val="EC6907"/>
          </a:solidFill>
        </p:spPr>
        <p:txBody>
          <a:bodyPr wrap="square" lIns="0" tIns="0" rIns="0" bIns="0" rtlCol="0"/>
          <a:lstStyle/>
          <a:p>
            <a:endParaRPr/>
          </a:p>
        </p:txBody>
      </p:sp>
      <p:sp>
        <p:nvSpPr>
          <p:cNvPr id="4" name="object 4"/>
          <p:cNvSpPr/>
          <p:nvPr/>
        </p:nvSpPr>
        <p:spPr>
          <a:xfrm>
            <a:off x="788136" y="331575"/>
            <a:ext cx="375285" cy="452755"/>
          </a:xfrm>
          <a:custGeom>
            <a:avLst/>
            <a:gdLst/>
            <a:ahLst/>
            <a:cxnLst/>
            <a:rect l="l" t="t" r="r" b="b"/>
            <a:pathLst>
              <a:path w="375284" h="452755">
                <a:moveTo>
                  <a:pt x="235800" y="100139"/>
                </a:moveTo>
                <a:lnTo>
                  <a:pt x="117398" y="100139"/>
                </a:lnTo>
                <a:lnTo>
                  <a:pt x="49199" y="452475"/>
                </a:lnTo>
                <a:lnTo>
                  <a:pt x="167284" y="452475"/>
                </a:lnTo>
                <a:lnTo>
                  <a:pt x="235800" y="100139"/>
                </a:lnTo>
                <a:close/>
              </a:path>
              <a:path w="375284" h="452755">
                <a:moveTo>
                  <a:pt x="375221" y="0"/>
                </a:moveTo>
                <a:lnTo>
                  <a:pt x="20294" y="0"/>
                </a:lnTo>
                <a:lnTo>
                  <a:pt x="0" y="100139"/>
                </a:lnTo>
                <a:lnTo>
                  <a:pt x="355257" y="100139"/>
                </a:lnTo>
                <a:lnTo>
                  <a:pt x="375221" y="0"/>
                </a:lnTo>
                <a:close/>
              </a:path>
            </a:pathLst>
          </a:custGeom>
          <a:solidFill>
            <a:srgbClr val="000000"/>
          </a:solidFill>
        </p:spPr>
        <p:txBody>
          <a:bodyPr wrap="square" lIns="0" tIns="0" rIns="0" bIns="0" rtlCol="0"/>
          <a:lstStyle/>
          <a:p>
            <a:endParaRPr/>
          </a:p>
        </p:txBody>
      </p:sp>
      <p:sp>
        <p:nvSpPr>
          <p:cNvPr id="5" name="object 5"/>
          <p:cNvSpPr/>
          <p:nvPr/>
        </p:nvSpPr>
        <p:spPr>
          <a:xfrm>
            <a:off x="1102093" y="324695"/>
            <a:ext cx="370205" cy="466090"/>
          </a:xfrm>
          <a:custGeom>
            <a:avLst/>
            <a:gdLst/>
            <a:ahLst/>
            <a:cxnLst/>
            <a:rect l="l" t="t" r="r" b="b"/>
            <a:pathLst>
              <a:path w="370205" h="466090">
                <a:moveTo>
                  <a:pt x="38874" y="338950"/>
                </a:moveTo>
                <a:lnTo>
                  <a:pt x="0" y="432892"/>
                </a:lnTo>
                <a:lnTo>
                  <a:pt x="21640" y="444379"/>
                </a:lnTo>
                <a:lnTo>
                  <a:pt x="52571" y="454685"/>
                </a:lnTo>
                <a:lnTo>
                  <a:pt x="92933" y="462353"/>
                </a:lnTo>
                <a:lnTo>
                  <a:pt x="142862" y="465924"/>
                </a:lnTo>
                <a:lnTo>
                  <a:pt x="193500" y="461897"/>
                </a:lnTo>
                <a:lnTo>
                  <a:pt x="240507" y="449534"/>
                </a:lnTo>
                <a:lnTo>
                  <a:pt x="281397" y="428415"/>
                </a:lnTo>
                <a:lnTo>
                  <a:pt x="313682" y="398118"/>
                </a:lnTo>
                <a:lnTo>
                  <a:pt x="330129" y="367157"/>
                </a:lnTo>
                <a:lnTo>
                  <a:pt x="153873" y="367157"/>
                </a:lnTo>
                <a:lnTo>
                  <a:pt x="120842" y="364923"/>
                </a:lnTo>
                <a:lnTo>
                  <a:pt x="90039" y="358849"/>
                </a:lnTo>
                <a:lnTo>
                  <a:pt x="62404" y="349878"/>
                </a:lnTo>
                <a:lnTo>
                  <a:pt x="38874" y="338950"/>
                </a:lnTo>
                <a:close/>
              </a:path>
              <a:path w="370205" h="466090">
                <a:moveTo>
                  <a:pt x="252310" y="0"/>
                </a:moveTo>
                <a:lnTo>
                  <a:pt x="200061" y="4675"/>
                </a:lnTo>
                <a:lnTo>
                  <a:pt x="153275" y="18362"/>
                </a:lnTo>
                <a:lnTo>
                  <a:pt x="113753" y="40557"/>
                </a:lnTo>
                <a:lnTo>
                  <a:pt x="83295" y="70753"/>
                </a:lnTo>
                <a:lnTo>
                  <a:pt x="63700" y="108443"/>
                </a:lnTo>
                <a:lnTo>
                  <a:pt x="56769" y="153123"/>
                </a:lnTo>
                <a:lnTo>
                  <a:pt x="65812" y="195119"/>
                </a:lnTo>
                <a:lnTo>
                  <a:pt x="89092" y="228219"/>
                </a:lnTo>
                <a:lnTo>
                  <a:pt x="120832" y="253965"/>
                </a:lnTo>
                <a:lnTo>
                  <a:pt x="155257" y="273900"/>
                </a:lnTo>
                <a:lnTo>
                  <a:pt x="181809" y="287978"/>
                </a:lnTo>
                <a:lnTo>
                  <a:pt x="200982" y="300788"/>
                </a:lnTo>
                <a:lnTo>
                  <a:pt x="212609" y="313914"/>
                </a:lnTo>
                <a:lnTo>
                  <a:pt x="216522" y="328942"/>
                </a:lnTo>
                <a:lnTo>
                  <a:pt x="211328" y="346331"/>
                </a:lnTo>
                <a:lnTo>
                  <a:pt x="197451" y="358370"/>
                </a:lnTo>
                <a:lnTo>
                  <a:pt x="177447" y="365249"/>
                </a:lnTo>
                <a:lnTo>
                  <a:pt x="153873" y="367157"/>
                </a:lnTo>
                <a:lnTo>
                  <a:pt x="330129" y="367157"/>
                </a:lnTo>
                <a:lnTo>
                  <a:pt x="334876" y="358221"/>
                </a:lnTo>
                <a:lnTo>
                  <a:pt x="342493" y="308305"/>
                </a:lnTo>
                <a:lnTo>
                  <a:pt x="335747" y="271030"/>
                </a:lnTo>
                <a:lnTo>
                  <a:pt x="316645" y="239237"/>
                </a:lnTo>
                <a:lnTo>
                  <a:pt x="286890" y="212219"/>
                </a:lnTo>
                <a:lnTo>
                  <a:pt x="248183" y="189268"/>
                </a:lnTo>
                <a:lnTo>
                  <a:pt x="222836" y="175588"/>
                </a:lnTo>
                <a:lnTo>
                  <a:pt x="201658" y="162677"/>
                </a:lnTo>
                <a:lnTo>
                  <a:pt x="187131" y="149380"/>
                </a:lnTo>
                <a:lnTo>
                  <a:pt x="181737" y="134543"/>
                </a:lnTo>
                <a:lnTo>
                  <a:pt x="185516" y="120692"/>
                </a:lnTo>
                <a:lnTo>
                  <a:pt x="197008" y="109312"/>
                </a:lnTo>
                <a:lnTo>
                  <a:pt x="216444" y="101603"/>
                </a:lnTo>
                <a:lnTo>
                  <a:pt x="244055" y="98767"/>
                </a:lnTo>
                <a:lnTo>
                  <a:pt x="340673" y="98767"/>
                </a:lnTo>
                <a:lnTo>
                  <a:pt x="369709" y="21691"/>
                </a:lnTo>
                <a:lnTo>
                  <a:pt x="350628" y="14085"/>
                </a:lnTo>
                <a:lnTo>
                  <a:pt x="325845" y="7097"/>
                </a:lnTo>
                <a:lnTo>
                  <a:pt x="293644" y="1983"/>
                </a:lnTo>
                <a:lnTo>
                  <a:pt x="252310" y="0"/>
                </a:lnTo>
                <a:close/>
              </a:path>
              <a:path w="370205" h="466090">
                <a:moveTo>
                  <a:pt x="340673" y="98767"/>
                </a:moveTo>
                <a:lnTo>
                  <a:pt x="244055" y="98767"/>
                </a:lnTo>
                <a:lnTo>
                  <a:pt x="272228" y="100078"/>
                </a:lnTo>
                <a:lnTo>
                  <a:pt x="297456" y="104878"/>
                </a:lnTo>
                <a:lnTo>
                  <a:pt x="318354" y="111356"/>
                </a:lnTo>
                <a:lnTo>
                  <a:pt x="333540" y="117703"/>
                </a:lnTo>
                <a:lnTo>
                  <a:pt x="340673" y="98767"/>
                </a:lnTo>
                <a:close/>
              </a:path>
            </a:pathLst>
          </a:custGeom>
          <a:solidFill>
            <a:srgbClr val="000000"/>
          </a:solidFill>
        </p:spPr>
        <p:txBody>
          <a:bodyPr wrap="square" lIns="0" tIns="0" rIns="0" bIns="0" rtlCol="0"/>
          <a:lstStyle/>
          <a:p>
            <a:endParaRPr/>
          </a:p>
        </p:txBody>
      </p:sp>
      <p:sp>
        <p:nvSpPr>
          <p:cNvPr id="6" name="object 6"/>
          <p:cNvSpPr/>
          <p:nvPr/>
        </p:nvSpPr>
        <p:spPr>
          <a:xfrm>
            <a:off x="324657" y="324059"/>
            <a:ext cx="490220" cy="469265"/>
          </a:xfrm>
          <a:custGeom>
            <a:avLst/>
            <a:gdLst/>
            <a:ahLst/>
            <a:cxnLst/>
            <a:rect l="l" t="t" r="r" b="b"/>
            <a:pathLst>
              <a:path w="490219" h="469265">
                <a:moveTo>
                  <a:pt x="254346" y="260883"/>
                </a:moveTo>
                <a:lnTo>
                  <a:pt x="204371" y="309854"/>
                </a:lnTo>
                <a:lnTo>
                  <a:pt x="489829" y="468706"/>
                </a:lnTo>
                <a:lnTo>
                  <a:pt x="391569" y="381990"/>
                </a:lnTo>
                <a:lnTo>
                  <a:pt x="399075" y="372656"/>
                </a:lnTo>
                <a:lnTo>
                  <a:pt x="401323" y="369468"/>
                </a:lnTo>
                <a:lnTo>
                  <a:pt x="426168" y="326626"/>
                </a:lnTo>
                <a:lnTo>
                  <a:pt x="434213" y="305104"/>
                </a:lnTo>
                <a:lnTo>
                  <a:pt x="304460" y="305104"/>
                </a:lnTo>
                <a:lnTo>
                  <a:pt x="254346" y="260883"/>
                </a:lnTo>
                <a:close/>
              </a:path>
              <a:path w="490219" h="469265">
                <a:moveTo>
                  <a:pt x="267554" y="0"/>
                </a:moveTo>
                <a:lnTo>
                  <a:pt x="228222" y="1872"/>
                </a:lnTo>
                <a:lnTo>
                  <a:pt x="189591" y="9161"/>
                </a:lnTo>
                <a:lnTo>
                  <a:pt x="152489" y="22000"/>
                </a:lnTo>
                <a:lnTo>
                  <a:pt x="117744" y="40525"/>
                </a:lnTo>
                <a:lnTo>
                  <a:pt x="61625" y="91160"/>
                </a:lnTo>
                <a:lnTo>
                  <a:pt x="23040" y="156273"/>
                </a:lnTo>
                <a:lnTo>
                  <a:pt x="8750" y="199081"/>
                </a:lnTo>
                <a:lnTo>
                  <a:pt x="718" y="244446"/>
                </a:lnTo>
                <a:lnTo>
                  <a:pt x="0" y="290485"/>
                </a:lnTo>
                <a:lnTo>
                  <a:pt x="7648" y="335312"/>
                </a:lnTo>
                <a:lnTo>
                  <a:pt x="24718" y="377042"/>
                </a:lnTo>
                <a:lnTo>
                  <a:pt x="52263" y="413791"/>
                </a:lnTo>
                <a:lnTo>
                  <a:pt x="93555" y="444253"/>
                </a:lnTo>
                <a:lnTo>
                  <a:pt x="141385" y="461671"/>
                </a:lnTo>
                <a:lnTo>
                  <a:pt x="192512" y="467583"/>
                </a:lnTo>
                <a:lnTo>
                  <a:pt x="243692" y="463531"/>
                </a:lnTo>
                <a:lnTo>
                  <a:pt x="291684" y="451053"/>
                </a:lnTo>
                <a:lnTo>
                  <a:pt x="327442" y="434905"/>
                </a:lnTo>
                <a:lnTo>
                  <a:pt x="359857" y="412889"/>
                </a:lnTo>
                <a:lnTo>
                  <a:pt x="286096" y="372122"/>
                </a:lnTo>
                <a:lnTo>
                  <a:pt x="216169" y="372122"/>
                </a:lnTo>
                <a:lnTo>
                  <a:pt x="203193" y="371768"/>
                </a:lnTo>
                <a:lnTo>
                  <a:pt x="156184" y="354202"/>
                </a:lnTo>
                <a:lnTo>
                  <a:pt x="133429" y="321348"/>
                </a:lnTo>
                <a:lnTo>
                  <a:pt x="125857" y="287567"/>
                </a:lnTo>
                <a:lnTo>
                  <a:pt x="126150" y="252039"/>
                </a:lnTo>
                <a:lnTo>
                  <a:pt x="142751" y="183730"/>
                </a:lnTo>
                <a:lnTo>
                  <a:pt x="159821" y="147981"/>
                </a:lnTo>
                <a:lnTo>
                  <a:pt x="185435" y="118033"/>
                </a:lnTo>
                <a:lnTo>
                  <a:pt x="224094" y="98448"/>
                </a:lnTo>
                <a:lnTo>
                  <a:pt x="245504" y="95322"/>
                </a:lnTo>
                <a:lnTo>
                  <a:pt x="434256" y="95322"/>
                </a:lnTo>
                <a:lnTo>
                  <a:pt x="422886" y="75720"/>
                </a:lnTo>
                <a:lnTo>
                  <a:pt x="383759" y="35204"/>
                </a:lnTo>
                <a:lnTo>
                  <a:pt x="328280" y="8891"/>
                </a:lnTo>
                <a:lnTo>
                  <a:pt x="298489" y="2473"/>
                </a:lnTo>
                <a:lnTo>
                  <a:pt x="267554" y="0"/>
                </a:lnTo>
                <a:close/>
              </a:path>
              <a:path w="490219" h="469265">
                <a:moveTo>
                  <a:pt x="260505" y="357987"/>
                </a:moveTo>
                <a:lnTo>
                  <a:pt x="216169" y="372122"/>
                </a:lnTo>
                <a:lnTo>
                  <a:pt x="286096" y="372122"/>
                </a:lnTo>
                <a:lnTo>
                  <a:pt x="260505" y="357987"/>
                </a:lnTo>
                <a:close/>
              </a:path>
              <a:path w="490219" h="469265">
                <a:moveTo>
                  <a:pt x="434256" y="95322"/>
                </a:moveTo>
                <a:lnTo>
                  <a:pt x="245504" y="95322"/>
                </a:lnTo>
                <a:lnTo>
                  <a:pt x="267401" y="96989"/>
                </a:lnTo>
                <a:lnTo>
                  <a:pt x="298412" y="110343"/>
                </a:lnTo>
                <a:lnTo>
                  <a:pt x="317577" y="133992"/>
                </a:lnTo>
                <a:lnTo>
                  <a:pt x="327196" y="164778"/>
                </a:lnTo>
                <a:lnTo>
                  <a:pt x="329568" y="199542"/>
                </a:lnTo>
                <a:lnTo>
                  <a:pt x="327684" y="226293"/>
                </a:lnTo>
                <a:lnTo>
                  <a:pt x="322453" y="253061"/>
                </a:lnTo>
                <a:lnTo>
                  <a:pt x="314502" y="279461"/>
                </a:lnTo>
                <a:lnTo>
                  <a:pt x="304460" y="305104"/>
                </a:lnTo>
                <a:lnTo>
                  <a:pt x="434213" y="305104"/>
                </a:lnTo>
                <a:lnTo>
                  <a:pt x="443812" y="279426"/>
                </a:lnTo>
                <a:lnTo>
                  <a:pt x="453731" y="229710"/>
                </a:lnTo>
                <a:lnTo>
                  <a:pt x="455397" y="179317"/>
                </a:lnTo>
                <a:lnTo>
                  <a:pt x="448287" y="130086"/>
                </a:lnTo>
                <a:lnTo>
                  <a:pt x="438228" y="102169"/>
                </a:lnTo>
                <a:lnTo>
                  <a:pt x="434256" y="95322"/>
                </a:lnTo>
                <a:close/>
              </a:path>
            </a:pathLst>
          </a:custGeom>
          <a:solidFill>
            <a:srgbClr val="000000"/>
          </a:solidFill>
        </p:spPr>
        <p:txBody>
          <a:bodyPr wrap="square" lIns="0" tIns="0" rIns="0" bIns="0" rtlCol="0"/>
          <a:lstStyle/>
          <a:p>
            <a:endParaRPr/>
          </a:p>
        </p:txBody>
      </p:sp>
      <p:sp>
        <p:nvSpPr>
          <p:cNvPr id="7" name="object 7"/>
          <p:cNvSpPr/>
          <p:nvPr/>
        </p:nvSpPr>
        <p:spPr>
          <a:xfrm>
            <a:off x="5471998" y="338213"/>
            <a:ext cx="4896485" cy="0"/>
          </a:xfrm>
          <a:custGeom>
            <a:avLst/>
            <a:gdLst/>
            <a:ahLst/>
            <a:cxnLst/>
            <a:rect l="l" t="t" r="r" b="b"/>
            <a:pathLst>
              <a:path w="4896484">
                <a:moveTo>
                  <a:pt x="0" y="0"/>
                </a:moveTo>
                <a:lnTo>
                  <a:pt x="4896002" y="0"/>
                </a:lnTo>
              </a:path>
            </a:pathLst>
          </a:custGeom>
          <a:ln w="25577">
            <a:solidFill>
              <a:srgbClr val="EC6907"/>
            </a:solidFill>
          </a:ln>
        </p:spPr>
        <p:txBody>
          <a:bodyPr wrap="square" lIns="0" tIns="0" rIns="0" bIns="0" rtlCol="0"/>
          <a:lstStyle/>
          <a:p>
            <a:endParaRPr/>
          </a:p>
        </p:txBody>
      </p:sp>
      <p:sp>
        <p:nvSpPr>
          <p:cNvPr id="8" name="object 8"/>
          <p:cNvSpPr/>
          <p:nvPr/>
        </p:nvSpPr>
        <p:spPr>
          <a:xfrm>
            <a:off x="0" y="6957009"/>
            <a:ext cx="10692130" cy="603250"/>
          </a:xfrm>
          <a:custGeom>
            <a:avLst/>
            <a:gdLst/>
            <a:ahLst/>
            <a:cxnLst/>
            <a:rect l="l" t="t" r="r" b="b"/>
            <a:pathLst>
              <a:path w="10692130" h="603250">
                <a:moveTo>
                  <a:pt x="0" y="602996"/>
                </a:moveTo>
                <a:lnTo>
                  <a:pt x="10692003" y="602996"/>
                </a:lnTo>
                <a:lnTo>
                  <a:pt x="10692003" y="0"/>
                </a:lnTo>
                <a:lnTo>
                  <a:pt x="0" y="0"/>
                </a:lnTo>
                <a:lnTo>
                  <a:pt x="0" y="602996"/>
                </a:lnTo>
                <a:close/>
              </a:path>
            </a:pathLst>
          </a:custGeom>
          <a:solidFill>
            <a:srgbClr val="000000"/>
          </a:solidFill>
        </p:spPr>
        <p:txBody>
          <a:bodyPr wrap="square" lIns="0" tIns="0" rIns="0" bIns="0" rtlCol="0"/>
          <a:lstStyle/>
          <a:p>
            <a:endParaRPr/>
          </a:p>
        </p:txBody>
      </p:sp>
      <p:sp>
        <p:nvSpPr>
          <p:cNvPr id="9" name="object 9"/>
          <p:cNvSpPr txBox="1"/>
          <p:nvPr/>
        </p:nvSpPr>
        <p:spPr>
          <a:xfrm>
            <a:off x="311299" y="7124223"/>
            <a:ext cx="1724025" cy="250825"/>
          </a:xfrm>
          <a:prstGeom prst="rect">
            <a:avLst/>
          </a:prstGeom>
        </p:spPr>
        <p:txBody>
          <a:bodyPr vert="horz" wrap="square" lIns="0" tIns="19050" rIns="0" bIns="0" rtlCol="0">
            <a:spAutoFit/>
          </a:bodyPr>
          <a:lstStyle/>
          <a:p>
            <a:pPr marL="12700">
              <a:lnSpc>
                <a:spcPct val="100000"/>
              </a:lnSpc>
              <a:spcBef>
                <a:spcPts val="150"/>
              </a:spcBef>
            </a:pPr>
            <a:r>
              <a:rPr sz="800" dirty="0">
                <a:solidFill>
                  <a:srgbClr val="FFFFFF"/>
                </a:solidFill>
                <a:latin typeface="Panton"/>
                <a:cs typeface="Panton"/>
              </a:rPr>
              <a:t>© All </a:t>
            </a:r>
            <a:r>
              <a:rPr sz="800" spc="-5" dirty="0">
                <a:solidFill>
                  <a:srgbClr val="FFFFFF"/>
                </a:solidFill>
                <a:latin typeface="Panton"/>
                <a:cs typeface="Panton"/>
              </a:rPr>
              <a:t>Rights Reserved </a:t>
            </a:r>
            <a:r>
              <a:rPr sz="800" spc="-5" dirty="0">
                <a:solidFill>
                  <a:srgbClr val="EC6907"/>
                </a:solidFill>
                <a:latin typeface="Panton"/>
                <a:cs typeface="Panton"/>
              </a:rPr>
              <a:t>QTS </a:t>
            </a:r>
            <a:r>
              <a:rPr sz="800" dirty="0">
                <a:solidFill>
                  <a:srgbClr val="EC6907"/>
                </a:solidFill>
                <a:latin typeface="Panton"/>
                <a:cs typeface="Panton"/>
              </a:rPr>
              <a:t>GROUP</a:t>
            </a:r>
            <a:r>
              <a:rPr sz="800" spc="-85" dirty="0">
                <a:solidFill>
                  <a:srgbClr val="EC6907"/>
                </a:solidFill>
                <a:latin typeface="Panton"/>
                <a:cs typeface="Panton"/>
              </a:rPr>
              <a:t> </a:t>
            </a:r>
            <a:r>
              <a:rPr sz="800" spc="-15" dirty="0">
                <a:solidFill>
                  <a:srgbClr val="EC6907"/>
                </a:solidFill>
                <a:latin typeface="Panton"/>
                <a:cs typeface="Panton"/>
              </a:rPr>
              <a:t>Ltd</a:t>
            </a:r>
            <a:r>
              <a:rPr sz="800" spc="-15" dirty="0">
                <a:solidFill>
                  <a:srgbClr val="FFFFFF"/>
                </a:solidFill>
                <a:latin typeface="Panton"/>
                <a:cs typeface="Panton"/>
              </a:rPr>
              <a:t>,</a:t>
            </a:r>
            <a:endParaRPr sz="800">
              <a:latin typeface="Panton"/>
              <a:cs typeface="Panton"/>
            </a:endParaRPr>
          </a:p>
          <a:p>
            <a:pPr marL="12700">
              <a:lnSpc>
                <a:spcPct val="100000"/>
              </a:lnSpc>
              <a:spcBef>
                <a:spcPts val="40"/>
              </a:spcBef>
            </a:pPr>
            <a:r>
              <a:rPr sz="600" dirty="0">
                <a:solidFill>
                  <a:srgbClr val="FFFFFF"/>
                </a:solidFill>
                <a:latin typeface="Panton"/>
                <a:cs typeface="Panton"/>
              </a:rPr>
              <a:t>a wholly </a:t>
            </a:r>
            <a:r>
              <a:rPr sz="600" spc="-5" dirty="0">
                <a:solidFill>
                  <a:srgbClr val="FFFFFF"/>
                </a:solidFill>
                <a:latin typeface="Panton"/>
                <a:cs typeface="Panton"/>
              </a:rPr>
              <a:t>owned </a:t>
            </a:r>
            <a:r>
              <a:rPr sz="600" dirty="0">
                <a:solidFill>
                  <a:srgbClr val="FFFFFF"/>
                </a:solidFill>
                <a:latin typeface="Panton"/>
                <a:cs typeface="Panton"/>
              </a:rPr>
              <a:t>subsidiary </a:t>
            </a:r>
            <a:r>
              <a:rPr sz="600" spc="-5" dirty="0">
                <a:solidFill>
                  <a:srgbClr val="FFFFFF"/>
                </a:solidFill>
                <a:latin typeface="Panton"/>
                <a:cs typeface="Panton"/>
              </a:rPr>
              <a:t>of Renew Holdings</a:t>
            </a:r>
            <a:r>
              <a:rPr sz="600" spc="-50" dirty="0">
                <a:solidFill>
                  <a:srgbClr val="FFFFFF"/>
                </a:solidFill>
                <a:latin typeface="Panton"/>
                <a:cs typeface="Panton"/>
              </a:rPr>
              <a:t> </a:t>
            </a:r>
            <a:r>
              <a:rPr sz="600" dirty="0">
                <a:solidFill>
                  <a:srgbClr val="FFFFFF"/>
                </a:solidFill>
                <a:latin typeface="Panton"/>
                <a:cs typeface="Panton"/>
              </a:rPr>
              <a:t>plc</a:t>
            </a:r>
            <a:endParaRPr sz="600">
              <a:latin typeface="Panton"/>
              <a:cs typeface="Panton"/>
            </a:endParaRPr>
          </a:p>
        </p:txBody>
      </p:sp>
      <p:sp>
        <p:nvSpPr>
          <p:cNvPr id="10" name="object 10"/>
          <p:cNvSpPr/>
          <p:nvPr/>
        </p:nvSpPr>
        <p:spPr>
          <a:xfrm>
            <a:off x="9050918" y="7189568"/>
            <a:ext cx="1312431" cy="137875"/>
          </a:xfrm>
          <a:prstGeom prst="rect">
            <a:avLst/>
          </a:prstGeom>
          <a:blipFill>
            <a:blip r:embed="rId2" cstate="print"/>
            <a:stretch>
              <a:fillRect/>
            </a:stretch>
          </a:blipFill>
        </p:spPr>
        <p:txBody>
          <a:bodyPr wrap="square" lIns="0" tIns="0" rIns="0" bIns="0" rtlCol="0"/>
          <a:lstStyle/>
          <a:p>
            <a:endParaRPr/>
          </a:p>
        </p:txBody>
      </p:sp>
      <p:sp>
        <p:nvSpPr>
          <p:cNvPr id="11" name="object 11"/>
          <p:cNvSpPr txBox="1"/>
          <p:nvPr/>
        </p:nvSpPr>
        <p:spPr>
          <a:xfrm>
            <a:off x="2726300" y="7124646"/>
            <a:ext cx="1956435" cy="261620"/>
          </a:xfrm>
          <a:prstGeom prst="rect">
            <a:avLst/>
          </a:prstGeom>
        </p:spPr>
        <p:txBody>
          <a:bodyPr vert="horz" wrap="square" lIns="0" tIns="12700" rIns="0" bIns="0" rtlCol="0">
            <a:spAutoFit/>
          </a:bodyPr>
          <a:lstStyle/>
          <a:p>
            <a:pPr marL="12700">
              <a:lnSpc>
                <a:spcPts val="930"/>
              </a:lnSpc>
              <a:spcBef>
                <a:spcPts val="100"/>
              </a:spcBef>
            </a:pPr>
            <a:r>
              <a:rPr sz="800" spc="-5" dirty="0">
                <a:solidFill>
                  <a:srgbClr val="FFFFFF"/>
                </a:solidFill>
                <a:latin typeface="Panton"/>
                <a:cs typeface="Panton"/>
              </a:rPr>
              <a:t>Rench </a:t>
            </a:r>
            <a:r>
              <a:rPr sz="800" spc="-15" dirty="0">
                <a:solidFill>
                  <a:srgbClr val="FFFFFF"/>
                </a:solidFill>
                <a:latin typeface="Panton"/>
                <a:cs typeface="Panton"/>
              </a:rPr>
              <a:t>Farm, </a:t>
            </a:r>
            <a:r>
              <a:rPr sz="800" dirty="0">
                <a:solidFill>
                  <a:srgbClr val="FFFFFF"/>
                </a:solidFill>
                <a:latin typeface="Panton"/>
                <a:cs typeface="Panton"/>
              </a:rPr>
              <a:t>Drumclog, </a:t>
            </a:r>
            <a:r>
              <a:rPr sz="800" spc="-15" dirty="0">
                <a:solidFill>
                  <a:srgbClr val="FFFFFF"/>
                </a:solidFill>
                <a:latin typeface="Panton"/>
                <a:cs typeface="Panton"/>
              </a:rPr>
              <a:t>ML10</a:t>
            </a:r>
            <a:r>
              <a:rPr sz="800" spc="0" dirty="0">
                <a:solidFill>
                  <a:srgbClr val="FFFFFF"/>
                </a:solidFill>
                <a:latin typeface="Panton"/>
                <a:cs typeface="Panton"/>
              </a:rPr>
              <a:t> </a:t>
            </a:r>
            <a:r>
              <a:rPr sz="800" dirty="0">
                <a:solidFill>
                  <a:srgbClr val="FFFFFF"/>
                </a:solidFill>
                <a:latin typeface="Panton"/>
                <a:cs typeface="Panton"/>
              </a:rPr>
              <a:t>6QJ</a:t>
            </a:r>
            <a:endParaRPr sz="800">
              <a:latin typeface="Panton"/>
              <a:cs typeface="Panton"/>
            </a:endParaRPr>
          </a:p>
          <a:p>
            <a:pPr marL="12700">
              <a:lnSpc>
                <a:spcPts val="930"/>
              </a:lnSpc>
            </a:pPr>
            <a:r>
              <a:rPr sz="800" dirty="0">
                <a:solidFill>
                  <a:srgbClr val="FFFFFF"/>
                </a:solidFill>
                <a:latin typeface="Panton"/>
                <a:cs typeface="Panton"/>
                <a:hlinkClick r:id="rId3"/>
              </a:rPr>
              <a:t>01357 440222 |</a:t>
            </a:r>
            <a:r>
              <a:rPr sz="800" spc="175" dirty="0">
                <a:solidFill>
                  <a:srgbClr val="FFFFFF"/>
                </a:solidFill>
                <a:latin typeface="Panton"/>
                <a:cs typeface="Panton"/>
                <a:hlinkClick r:id="rId3"/>
              </a:rPr>
              <a:t> </a:t>
            </a:r>
            <a:r>
              <a:rPr sz="800" spc="-5" dirty="0">
                <a:solidFill>
                  <a:srgbClr val="FFFFFF"/>
                </a:solidFill>
                <a:latin typeface="Panton"/>
                <a:cs typeface="Panton"/>
                <a:hlinkClick r:id="rId3"/>
              </a:rPr>
              <a:t>enquiries@qtsgroup.com</a:t>
            </a:r>
            <a:endParaRPr sz="800">
              <a:latin typeface="Panton"/>
              <a:cs typeface="Panton"/>
            </a:endParaRPr>
          </a:p>
        </p:txBody>
      </p:sp>
      <p:sp>
        <p:nvSpPr>
          <p:cNvPr id="16" name="TextBox 15">
            <a:extLst>
              <a:ext uri="{FF2B5EF4-FFF2-40B4-BE49-F238E27FC236}">
                <a16:creationId xmlns:a16="http://schemas.microsoft.com/office/drawing/2014/main" id="{6BAC9471-81BF-E842-B8CB-82FD7274E392}"/>
              </a:ext>
            </a:extLst>
          </p:cNvPr>
          <p:cNvSpPr txBox="1"/>
          <p:nvPr/>
        </p:nvSpPr>
        <p:spPr>
          <a:xfrm>
            <a:off x="3122441" y="1183831"/>
            <a:ext cx="2292201" cy="369332"/>
          </a:xfrm>
          <a:prstGeom prst="rect">
            <a:avLst/>
          </a:prstGeom>
          <a:noFill/>
        </p:spPr>
        <p:txBody>
          <a:bodyPr wrap="square" rtlCol="0">
            <a:spAutoFit/>
          </a:bodyPr>
          <a:lstStyle/>
          <a:p>
            <a:r>
              <a:rPr lang="en-US" dirty="0"/>
              <a:t>YPI</a:t>
            </a:r>
          </a:p>
        </p:txBody>
      </p:sp>
      <p:sp>
        <p:nvSpPr>
          <p:cNvPr id="2" name="TextBox 1">
            <a:extLst>
              <a:ext uri="{FF2B5EF4-FFF2-40B4-BE49-F238E27FC236}">
                <a16:creationId xmlns:a16="http://schemas.microsoft.com/office/drawing/2014/main" id="{D2E5F649-3B40-9B42-B58C-352074B99D1E}"/>
              </a:ext>
            </a:extLst>
          </p:cNvPr>
          <p:cNvSpPr txBox="1"/>
          <p:nvPr/>
        </p:nvSpPr>
        <p:spPr>
          <a:xfrm>
            <a:off x="118859" y="1876425"/>
            <a:ext cx="4846842" cy="4247317"/>
          </a:xfrm>
          <a:prstGeom prst="rect">
            <a:avLst/>
          </a:prstGeom>
          <a:noFill/>
        </p:spPr>
        <p:txBody>
          <a:bodyPr wrap="square" rtlCol="0">
            <a:spAutoFit/>
          </a:bodyPr>
          <a:lstStyle/>
          <a:p>
            <a:pPr marL="285750" indent="-285750">
              <a:buFont typeface="Arial" panose="020B0604020202020204" pitchFamily="34" charset="0"/>
              <a:buChar char="•"/>
            </a:pPr>
            <a:r>
              <a:rPr lang="en-GB" dirty="0"/>
              <a:t>QTS continues to be a proud sponsor of the Youth &amp; Philanthropy Initiative in the Ayrshire area</a:t>
            </a:r>
          </a:p>
          <a:p>
            <a:endParaRPr lang="en-GB" dirty="0"/>
          </a:p>
          <a:p>
            <a:pPr marL="285750" indent="-285750">
              <a:buFont typeface="Arial" panose="020B0604020202020204" pitchFamily="34" charset="0"/>
              <a:buChar char="•"/>
            </a:pPr>
            <a:r>
              <a:rPr lang="en-GB" dirty="0"/>
              <a:t>This programme helps both male and female students choose a social cause in the local area that affects their local community, identify a charity and put together a presentation to help secure that charity a £3,000 grant</a:t>
            </a:r>
          </a:p>
          <a:p>
            <a:endParaRPr lang="en-GB" dirty="0"/>
          </a:p>
          <a:p>
            <a:pPr marL="285750" indent="-285750">
              <a:buFont typeface="Arial" panose="020B0604020202020204" pitchFamily="34" charset="0"/>
              <a:buChar char="•"/>
            </a:pPr>
            <a:r>
              <a:rPr lang="en-GB" dirty="0"/>
              <a:t>Even through COVID, QTS continued to be involved with the schools through virtual mentoring and judging of finals </a:t>
            </a:r>
          </a:p>
          <a:p>
            <a:br>
              <a:rPr lang="en-GB" dirty="0"/>
            </a:br>
            <a:endParaRPr lang="en-US" dirty="0"/>
          </a:p>
        </p:txBody>
      </p:sp>
      <p:pic>
        <p:nvPicPr>
          <p:cNvPr id="12" name="Picture 11">
            <a:extLst>
              <a:ext uri="{FF2B5EF4-FFF2-40B4-BE49-F238E27FC236}">
                <a16:creationId xmlns:a16="http://schemas.microsoft.com/office/drawing/2014/main" id="{5A2FEEFA-37A0-9E48-B351-A3D15F32779B}"/>
              </a:ext>
            </a:extLst>
          </p:cNvPr>
          <p:cNvPicPr>
            <a:picLocks noChangeAspect="1"/>
          </p:cNvPicPr>
          <p:nvPr/>
        </p:nvPicPr>
        <p:blipFill>
          <a:blip r:embed="rId4"/>
          <a:stretch>
            <a:fillRect/>
          </a:stretch>
        </p:blipFill>
        <p:spPr>
          <a:xfrm>
            <a:off x="5039052" y="1522040"/>
            <a:ext cx="5535489" cy="4151617"/>
          </a:xfrm>
          <a:prstGeom prst="rect">
            <a:avLst/>
          </a:prstGeom>
        </p:spPr>
      </p:pic>
    </p:spTree>
    <p:extLst>
      <p:ext uri="{BB962C8B-B14F-4D97-AF65-F5344CB8AC3E}">
        <p14:creationId xmlns:p14="http://schemas.microsoft.com/office/powerpoint/2010/main" val="28466722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8171</TotalTime>
  <Words>1144</Words>
  <Application>Microsoft Office PowerPoint</Application>
  <PresentationFormat>Custom</PresentationFormat>
  <Paragraphs>145</Paragraphs>
  <Slides>11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Panton</vt:lpstr>
      <vt:lpstr>Panton-ExtraBold</vt:lpstr>
      <vt:lpstr>Office Theme</vt:lpstr>
      <vt:lpstr>PowerPoint Presentation</vt:lpstr>
      <vt:lpstr>Rail infrastructure, engineering, electrification &amp; training specialists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Adam Hughes</cp:lastModifiedBy>
  <cp:revision>45</cp:revision>
  <dcterms:created xsi:type="dcterms:W3CDTF">2018-09-20T12:26:16Z</dcterms:created>
  <dcterms:modified xsi:type="dcterms:W3CDTF">2023-03-21T09:35:00Z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2018-08-29T00:00:00Z</vt:filetime>
  </property>
  <property fmtid="{D5CDD505-2E9C-101B-9397-08002B2CF9AE}" pid="3" name="Creator">
    <vt:lpwstr>Adobe InDesign CC 13.1 (Macintosh)</vt:lpwstr>
  </property>
  <property fmtid="{D5CDD505-2E9C-101B-9397-08002B2CF9AE}" pid="4" name="LastSaved">
    <vt:filetime>2018-09-20T00:00:00Z</vt:filetime>
  </property>
</Properties>
</file>